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1" r:id="rId1"/>
    <p:sldMasterId id="2147483823" r:id="rId2"/>
  </p:sldMasterIdLst>
  <p:notesMasterIdLst>
    <p:notesMasterId r:id="rId10"/>
  </p:notesMasterIdLst>
  <p:handoutMasterIdLst>
    <p:handoutMasterId r:id="rId11"/>
  </p:handoutMasterIdLst>
  <p:sldIdLst>
    <p:sldId id="457" r:id="rId3"/>
    <p:sldId id="453" r:id="rId4"/>
    <p:sldId id="455" r:id="rId5"/>
    <p:sldId id="456" r:id="rId6"/>
    <p:sldId id="459" r:id="rId7"/>
    <p:sldId id="460" r:id="rId8"/>
    <p:sldId id="458" r:id="rId9"/>
  </p:sldIdLst>
  <p:sldSz cx="15840075" cy="9180513"/>
  <p:notesSz cx="14355763" cy="9926638"/>
  <p:defaultTextStyle>
    <a:defPPr>
      <a:defRPr lang="ru-RU"/>
    </a:defPPr>
    <a:lvl1pPr marL="0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1pPr>
    <a:lvl2pPr marL="1135996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2pPr>
    <a:lvl3pPr marL="2271994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3pPr>
    <a:lvl4pPr marL="3407990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4pPr>
    <a:lvl5pPr marL="4543986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5pPr>
    <a:lvl6pPr marL="5679987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6pPr>
    <a:lvl7pPr marL="6815982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7pPr>
    <a:lvl8pPr marL="7951978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8pPr>
    <a:lvl9pPr marL="9087977" algn="l" defTabSz="2271994" rtl="0" eaLnBrk="1" latinLnBrk="0" hangingPunct="1">
      <a:defRPr sz="447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49" userDrawn="1">
          <p15:clr>
            <a:srgbClr val="A4A3A4"/>
          </p15:clr>
        </p15:guide>
        <p15:guide id="2" pos="5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4FA"/>
    <a:srgbClr val="DEF0EB"/>
    <a:srgbClr val="EDC8C1"/>
    <a:srgbClr val="E8EBF0"/>
    <a:srgbClr val="5B9BD5"/>
    <a:srgbClr val="EDEDED"/>
    <a:srgbClr val="1F354D"/>
    <a:srgbClr val="009900"/>
    <a:srgbClr val="80B0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6433" autoAdjust="0"/>
  </p:normalViewPr>
  <p:slideViewPr>
    <p:cSldViewPr>
      <p:cViewPr varScale="1">
        <p:scale>
          <a:sx n="121" d="100"/>
          <a:sy n="121" d="100"/>
        </p:scale>
        <p:origin x="114" y="192"/>
      </p:cViewPr>
      <p:guideLst>
        <p:guide orient="horz" pos="8149"/>
        <p:guide pos="59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6"/>
            <a:ext cx="6219760" cy="496794"/>
          </a:xfrm>
          <a:prstGeom prst="rect">
            <a:avLst/>
          </a:prstGeom>
        </p:spPr>
        <p:txBody>
          <a:bodyPr vert="horz" lIns="132534" tIns="66263" rIns="132534" bIns="66263" rtlCol="0"/>
          <a:lstStyle>
            <a:lvl1pPr algn="l">
              <a:defRPr sz="17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8131433" y="6"/>
            <a:ext cx="6222057" cy="496794"/>
          </a:xfrm>
          <a:prstGeom prst="rect">
            <a:avLst/>
          </a:prstGeom>
        </p:spPr>
        <p:txBody>
          <a:bodyPr vert="horz" lIns="132534" tIns="66263" rIns="132534" bIns="66263" rtlCol="0"/>
          <a:lstStyle>
            <a:lvl1pPr algn="r">
              <a:defRPr sz="1700"/>
            </a:lvl1pPr>
          </a:lstStyle>
          <a:p>
            <a:fld id="{AFB0C3C5-1DE9-446B-AF6C-73458CDFA2C2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9846"/>
            <a:ext cx="6219760" cy="496794"/>
          </a:xfrm>
          <a:prstGeom prst="rect">
            <a:avLst/>
          </a:prstGeom>
        </p:spPr>
        <p:txBody>
          <a:bodyPr vert="horz" lIns="132534" tIns="66263" rIns="132534" bIns="66263" rtlCol="0" anchor="b"/>
          <a:lstStyle>
            <a:lvl1pPr algn="l">
              <a:defRPr sz="17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8131433" y="9429846"/>
            <a:ext cx="6222057" cy="496794"/>
          </a:xfrm>
          <a:prstGeom prst="rect">
            <a:avLst/>
          </a:prstGeom>
        </p:spPr>
        <p:txBody>
          <a:bodyPr vert="horz" lIns="132534" tIns="66263" rIns="132534" bIns="66263" rtlCol="0" anchor="b"/>
          <a:lstStyle>
            <a:lvl1pPr algn="r">
              <a:defRPr sz="1700"/>
            </a:lvl1pPr>
          </a:lstStyle>
          <a:p>
            <a:fld id="{483F542F-A48A-41D6-8230-7AE29FC68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39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4" y="31"/>
            <a:ext cx="6221357" cy="495361"/>
          </a:xfrm>
          <a:prstGeom prst="rect">
            <a:avLst/>
          </a:prstGeom>
        </p:spPr>
        <p:txBody>
          <a:bodyPr vert="horz" lIns="243954" tIns="121976" rIns="243954" bIns="121976" rtlCol="0"/>
          <a:lstStyle>
            <a:lvl1pPr algn="l">
              <a:defRPr sz="3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8130488" y="31"/>
            <a:ext cx="6221357" cy="495361"/>
          </a:xfrm>
          <a:prstGeom prst="rect">
            <a:avLst/>
          </a:prstGeom>
        </p:spPr>
        <p:txBody>
          <a:bodyPr vert="horz" lIns="243954" tIns="121976" rIns="243954" bIns="121976" rtlCol="0"/>
          <a:lstStyle>
            <a:lvl1pPr algn="r">
              <a:defRPr sz="3200"/>
            </a:lvl1pPr>
          </a:lstStyle>
          <a:p>
            <a:fld id="{8F7CBA3A-4016-4326-8AC3-4CA1C77DF708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97363" y="1246188"/>
            <a:ext cx="5761037" cy="3340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43954" tIns="121976" rIns="243954" bIns="12197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434788" y="4778774"/>
            <a:ext cx="11486192" cy="3909466"/>
          </a:xfrm>
          <a:prstGeom prst="rect">
            <a:avLst/>
          </a:prstGeom>
        </p:spPr>
        <p:txBody>
          <a:bodyPr vert="horz" lIns="243954" tIns="121976" rIns="243954" bIns="12197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4" y="9431308"/>
            <a:ext cx="6221357" cy="495361"/>
          </a:xfrm>
          <a:prstGeom prst="rect">
            <a:avLst/>
          </a:prstGeom>
        </p:spPr>
        <p:txBody>
          <a:bodyPr vert="horz" lIns="243954" tIns="121976" rIns="243954" bIns="121976" rtlCol="0" anchor="b"/>
          <a:lstStyle>
            <a:lvl1pPr algn="l">
              <a:defRPr sz="3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8130488" y="9431308"/>
            <a:ext cx="6221357" cy="495361"/>
          </a:xfrm>
          <a:prstGeom prst="rect">
            <a:avLst/>
          </a:prstGeom>
        </p:spPr>
        <p:txBody>
          <a:bodyPr vert="horz" lIns="243954" tIns="121976" rIns="243954" bIns="121976" rtlCol="0" anchor="b"/>
          <a:lstStyle>
            <a:lvl1pPr algn="r">
              <a:defRPr sz="3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1pPr>
    <a:lvl2pPr marL="1135996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2pPr>
    <a:lvl3pPr marL="2271994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3pPr>
    <a:lvl4pPr marL="3407990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4pPr>
    <a:lvl5pPr marL="4543986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5pPr>
    <a:lvl6pPr marL="5679987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6pPr>
    <a:lvl7pPr marL="6815982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7pPr>
    <a:lvl8pPr marL="7951978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8pPr>
    <a:lvl9pPr marL="9087977" algn="l" defTabSz="2271994" rtl="0" eaLnBrk="1" latinLnBrk="0" hangingPunct="1">
      <a:defRPr sz="298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53AF0-FDCA-4E7B-A05A-59421E63A42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115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39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0010" y="1502459"/>
            <a:ext cx="11880056" cy="3196179"/>
          </a:xfrm>
        </p:spPr>
        <p:txBody>
          <a:bodyPr anchor="b"/>
          <a:lstStyle>
            <a:lvl1pPr algn="ctr">
              <a:defRPr sz="779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0010" y="4821895"/>
            <a:ext cx="11880056" cy="2216498"/>
          </a:xfrm>
        </p:spPr>
        <p:txBody>
          <a:bodyPr/>
          <a:lstStyle>
            <a:lvl1pPr marL="0" indent="0" algn="ctr">
              <a:buNone/>
              <a:defRPr sz="3118"/>
            </a:lvl1pPr>
            <a:lvl2pPr marL="593994" indent="0" algn="ctr">
              <a:buNone/>
              <a:defRPr sz="2598"/>
            </a:lvl2pPr>
            <a:lvl3pPr marL="1187988" indent="0" algn="ctr">
              <a:buNone/>
              <a:defRPr sz="2339"/>
            </a:lvl3pPr>
            <a:lvl4pPr marL="1781983" indent="0" algn="ctr">
              <a:buNone/>
              <a:defRPr sz="2079"/>
            </a:lvl4pPr>
            <a:lvl5pPr marL="2375977" indent="0" algn="ctr">
              <a:buNone/>
              <a:defRPr sz="2079"/>
            </a:lvl5pPr>
            <a:lvl6pPr marL="2969971" indent="0" algn="ctr">
              <a:buNone/>
              <a:defRPr sz="2079"/>
            </a:lvl6pPr>
            <a:lvl7pPr marL="3563965" indent="0" algn="ctr">
              <a:buNone/>
              <a:defRPr sz="2079"/>
            </a:lvl7pPr>
            <a:lvl8pPr marL="4157960" indent="0" algn="ctr">
              <a:buNone/>
              <a:defRPr sz="2079"/>
            </a:lvl8pPr>
            <a:lvl9pPr marL="4751954" indent="0" algn="ctr">
              <a:buNone/>
              <a:defRPr sz="2079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122B-FD06-4C94-AF66-57220B69BA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193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7ED4-BB39-4F38-B82B-259A5C24229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69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35554" y="488778"/>
            <a:ext cx="3415516" cy="77800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05" y="488778"/>
            <a:ext cx="10048548" cy="77800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FCF1-DB98-40D2-B48E-901AE224F8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677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92038" y="8537916"/>
            <a:ext cx="3643219" cy="769080"/>
          </a:xfrm>
          <a:prstGeom prst="rect">
            <a:avLst/>
          </a:prstGeom>
        </p:spPr>
        <p:txBody>
          <a:bodyPr lIns="91440" tIns="45720" rIns="91440" bIns="45720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385627" y="8537919"/>
            <a:ext cx="5068824" cy="769080"/>
          </a:xfrm>
          <a:prstGeom prst="rect">
            <a:avLst/>
          </a:prstGeom>
        </p:spPr>
        <p:txBody>
          <a:bodyPr lIns="91440" tIns="45720" rIns="91440" bIns="45720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xmlns="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5422017" y="8560020"/>
            <a:ext cx="243670" cy="247205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195" y="62895"/>
            <a:ext cx="7522435" cy="46694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988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D1FFA894-E666-4AAB-90B4-A00984BD322C}"/>
              </a:ext>
            </a:extLst>
          </p:cNvPr>
          <p:cNvSpPr/>
          <p:nvPr userDrawn="1"/>
        </p:nvSpPr>
        <p:spPr>
          <a:xfrm flipV="1">
            <a:off x="1" y="709676"/>
            <a:ext cx="15840075" cy="50125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algn="l" defTabSz="1187988" hangingPunct="1"/>
            <a:endParaRPr sz="5067" b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78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293E4-124F-4166-A5BA-051FAB29A4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3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0" y="113345"/>
            <a:ext cx="2431012" cy="98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ject 9"/>
          <p:cNvSpPr/>
          <p:nvPr userDrawn="1"/>
        </p:nvSpPr>
        <p:spPr>
          <a:xfrm>
            <a:off x="12410819" y="456211"/>
            <a:ext cx="3418267" cy="781477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/>
          <a:lstStyle/>
          <a:p>
            <a:pPr defTabSz="1286452">
              <a:defRPr/>
            </a:pPr>
            <a:endParaRPr sz="2532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2" y="8681821"/>
            <a:ext cx="3055265" cy="30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3912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1407" smtClean="0">
                <a:solidFill>
                  <a:srgbClr val="A6A6A6"/>
                </a:solidFill>
              </a:rPr>
              <a:t>www.roskazna.ru</a:t>
            </a:r>
            <a:endParaRPr lang="ru-RU" altLang="ru-RU" sz="1407" smtClean="0">
              <a:solidFill>
                <a:srgbClr val="A6A6A6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0" y="1249571"/>
            <a:ext cx="13158814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 userDrawn="1"/>
        </p:nvCxnSpPr>
        <p:spPr>
          <a:xfrm>
            <a:off x="0" y="8574145"/>
            <a:ext cx="15840075" cy="0"/>
          </a:xfrm>
          <a:prstGeom prst="line">
            <a:avLst/>
          </a:prstGeom>
          <a:ln w="9525">
            <a:solidFill>
              <a:srgbClr val="1143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 userDrawn="1"/>
        </p:nvCxnSpPr>
        <p:spPr>
          <a:xfrm>
            <a:off x="12" y="7930945"/>
            <a:ext cx="8918294" cy="0"/>
          </a:xfrm>
          <a:prstGeom prst="line">
            <a:avLst/>
          </a:prstGeom>
          <a:ln w="9525">
            <a:solidFill>
              <a:srgbClr val="1143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9932" y="2148289"/>
            <a:ext cx="10977020" cy="3213135"/>
          </a:xfrm>
        </p:spPr>
        <p:txBody>
          <a:bodyPr/>
          <a:lstStyle>
            <a:lvl1pPr algn="l">
              <a:defRPr sz="3375" b="1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9931" y="6004038"/>
            <a:ext cx="8108025" cy="1927881"/>
          </a:xfrm>
        </p:spPr>
        <p:txBody>
          <a:bodyPr anchor="ctr"/>
          <a:lstStyle>
            <a:lvl1pPr marL="0" indent="0" algn="l">
              <a:buNone/>
              <a:defRPr sz="2250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  <a:lvl2pPr marL="643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6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9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2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6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9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02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10"/>
          </p:nvPr>
        </p:nvSpPr>
        <p:spPr>
          <a:xfrm>
            <a:off x="8169527" y="8682727"/>
            <a:ext cx="7670560" cy="411258"/>
          </a:xfrm>
        </p:spPr>
        <p:txBody>
          <a:bodyPr>
            <a:noAutofit/>
          </a:bodyPr>
          <a:lstStyle>
            <a:lvl1pPr marL="0" indent="0" algn="r">
              <a:buNone/>
              <a:defRPr sz="1407">
                <a:solidFill>
                  <a:schemeClr val="bg1">
                    <a:lumMod val="65000"/>
                  </a:schemeClr>
                </a:solidFill>
              </a:defRPr>
            </a:lvl1pPr>
            <a:lvl2pPr marL="643226" indent="0">
              <a:buNone/>
              <a:defRPr sz="1407"/>
            </a:lvl2pPr>
            <a:lvl3pPr marL="1286452" indent="0">
              <a:buNone/>
              <a:defRPr sz="1407"/>
            </a:lvl3pPr>
            <a:lvl4pPr marL="1929677" indent="0">
              <a:buNone/>
              <a:defRPr sz="1407"/>
            </a:lvl4pPr>
            <a:lvl5pPr marL="2572902" indent="0">
              <a:buNone/>
              <a:defRPr sz="1407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85653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 userDrawn="1"/>
        </p:nvCxnSpPr>
        <p:spPr>
          <a:xfrm>
            <a:off x="5863032" y="4590257"/>
            <a:ext cx="411401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7874" y="1377051"/>
            <a:ext cx="14844334" cy="3213135"/>
          </a:xfrm>
        </p:spPr>
        <p:txBody>
          <a:bodyPr/>
          <a:lstStyle>
            <a:lvl1pPr algn="ctr">
              <a:defRPr sz="3939" b="0"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7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A9A608E5-26D2-4ED0-9F72-E7A71A1D7D17}" type="datetime1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7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864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4698826" y="8574161"/>
            <a:ext cx="1058754" cy="454727"/>
          </a:xfrm>
          <a:prstGeom prst="rect">
            <a:avLst/>
          </a:prstGeom>
        </p:spPr>
        <p:txBody>
          <a:bodyPr lIns="0" tIns="64319" rIns="0" bIns="64319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1391289" fontAlgn="base">
              <a:spcBef>
                <a:spcPct val="0"/>
              </a:spcBef>
              <a:spcAft>
                <a:spcPct val="0"/>
              </a:spcAft>
              <a:defRPr/>
            </a:pPr>
            <a:fld id="{0ECFDFA5-DE43-4198-BBA9-F939EB233DC9}" type="slidenum">
              <a:rPr lang="ru-RU" altLang="ru-RU" sz="2111" b="1" smtClean="0">
                <a:solidFill>
                  <a:srgbClr val="11437F"/>
                </a:solidFill>
                <a:ea typeface="PT Serif" pitchFamily="18" charset="-52"/>
                <a:cs typeface="PT Serif" pitchFamily="18" charset="-52"/>
              </a:rPr>
              <a:pPr algn="r" defTabSz="1391289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2111" smtClean="0">
              <a:solidFill>
                <a:srgbClr val="7F7F7F"/>
              </a:solidFill>
              <a:ea typeface="PT Serif" pitchFamily="18" charset="-52"/>
              <a:cs typeface="PT Serif" pitchFamily="18" charset="-52"/>
            </a:endParaRPr>
          </a:p>
        </p:txBody>
      </p:sp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0" y="113345"/>
            <a:ext cx="2431012" cy="98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 userDrawn="1"/>
        </p:nvCxnSpPr>
        <p:spPr>
          <a:xfrm>
            <a:off x="0" y="1249571"/>
            <a:ext cx="15840075" cy="0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3134" y="5"/>
            <a:ext cx="11783497" cy="1248593"/>
          </a:xfrm>
          <a:noFill/>
        </p:spPr>
        <p:txBody>
          <a:bodyPr>
            <a:noAutofit/>
          </a:bodyPr>
          <a:lstStyle>
            <a:lvl1pPr algn="r">
              <a:defRPr sz="2250" b="1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2004" y="2405341"/>
            <a:ext cx="14256068" cy="5795510"/>
          </a:xfrm>
        </p:spPr>
        <p:txBody>
          <a:bodyPr/>
          <a:lstStyle>
            <a:lvl1pPr>
              <a:defRPr sz="3375">
                <a:latin typeface="+mn-lt"/>
                <a:ea typeface="PT Serif" panose="020A0603040505020204" pitchFamily="18" charset="-52"/>
              </a:defRPr>
            </a:lvl1pPr>
            <a:lvl2pPr>
              <a:defRPr sz="2814">
                <a:latin typeface="+mn-lt"/>
                <a:ea typeface="PT Serif" panose="020A0603040505020204" pitchFamily="18" charset="-52"/>
              </a:defRPr>
            </a:lvl2pPr>
            <a:lvl3pPr>
              <a:defRPr sz="2532">
                <a:latin typeface="+mn-lt"/>
                <a:ea typeface="PT Serif" panose="020A0603040505020204" pitchFamily="18" charset="-52"/>
              </a:defRPr>
            </a:lvl3pPr>
            <a:lvl4pPr>
              <a:defRPr sz="2250">
                <a:latin typeface="+mn-lt"/>
                <a:ea typeface="PT Serif" panose="020A0603040505020204" pitchFamily="18" charset="-52"/>
              </a:defRPr>
            </a:lvl4pPr>
            <a:lvl5pPr>
              <a:defRPr sz="2250">
                <a:latin typeface="+mn-lt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7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81C08465-79F7-4DC2-8BD6-BF8CB9B8D36F}" type="datetime1">
              <a:rPr lang="ru-RU" smtClean="0"/>
              <a:t>04.06.2026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7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829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7147-CE4F-4916-8582-AF738E6A5905}" type="datetime1">
              <a:rPr lang="ru-RU" smtClean="0"/>
              <a:t>04.06.2026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F1AB7-18DD-4A13-8681-1615C37A4B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7514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5412026" y="8508995"/>
            <a:ext cx="5016024" cy="49019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CBA7D-0408-4AA3-9143-BC5789633C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2022412" y="8560019"/>
            <a:ext cx="3643219" cy="47983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195" y="62887"/>
            <a:ext cx="7522435" cy="47983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988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709650"/>
            <a:ext cx="15840075" cy="50125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defTabSz="1391289" eaLnBrk="0" fontAlgn="base" hangingPunct="0">
              <a:spcBef>
                <a:spcPct val="0"/>
              </a:spcBef>
              <a:spcAft>
                <a:spcPct val="0"/>
              </a:spcAft>
            </a:pPr>
            <a:endParaRPr sz="5067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0" y="113345"/>
            <a:ext cx="2431012" cy="98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700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>
            <a:extLst>
              <a:ext uri="{FF2B5EF4-FFF2-40B4-BE49-F238E27FC236}">
                <a16:creationId xmlns:a16="http://schemas.microsoft.com/office/drawing/2014/main" xmlns="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2022411" y="8560019"/>
            <a:ext cx="3643219" cy="47983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728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195" y="374022"/>
            <a:ext cx="7522435" cy="47983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988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9F58909-8CF7-4B59-B73D-6D9E4358D6C5}"/>
              </a:ext>
            </a:extLst>
          </p:cNvPr>
          <p:cNvSpPr/>
          <p:nvPr userDrawn="1"/>
        </p:nvSpPr>
        <p:spPr>
          <a:xfrm flipV="1">
            <a:off x="1" y="709648"/>
            <a:ext cx="15840075" cy="50125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defTabSz="1391289" eaLnBrk="0" fontAlgn="base" hangingPunct="0">
              <a:spcBef>
                <a:spcPct val="0"/>
              </a:spcBef>
              <a:spcAft>
                <a:spcPct val="0"/>
              </a:spcAft>
            </a:pPr>
            <a:endParaRPr sz="4937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0" y="113345"/>
            <a:ext cx="2431012" cy="98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9546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69D9-15E9-44F2-A998-CAEF96CAB0C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993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755" y="2288754"/>
            <a:ext cx="13662065" cy="3818838"/>
          </a:xfrm>
        </p:spPr>
        <p:txBody>
          <a:bodyPr anchor="b"/>
          <a:lstStyle>
            <a:lvl1pPr>
              <a:defRPr sz="779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755" y="6143719"/>
            <a:ext cx="13662065" cy="2008237"/>
          </a:xfrm>
        </p:spPr>
        <p:txBody>
          <a:bodyPr/>
          <a:lstStyle>
            <a:lvl1pPr marL="0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1pPr>
            <a:lvl2pPr marL="593994" indent="0">
              <a:buNone/>
              <a:defRPr sz="2598">
                <a:solidFill>
                  <a:schemeClr val="tx1">
                    <a:tint val="75000"/>
                  </a:schemeClr>
                </a:solidFill>
              </a:defRPr>
            </a:lvl2pPr>
            <a:lvl3pPr marL="1187988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3pPr>
            <a:lvl4pPr marL="1781983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4pPr>
            <a:lvl5pPr marL="2375977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5pPr>
            <a:lvl6pPr marL="29699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6pPr>
            <a:lvl7pPr marL="3563965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7pPr>
            <a:lvl8pPr marL="4157960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8pPr>
            <a:lvl9pPr marL="4751954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F77B5-545C-448F-BB97-3C670A74D8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41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05" y="2443887"/>
            <a:ext cx="6732032" cy="58249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19038" y="2443887"/>
            <a:ext cx="6732032" cy="58249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8779-523D-48D3-A083-39DA5E153A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5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068" y="488778"/>
            <a:ext cx="13662065" cy="177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069" y="2250501"/>
            <a:ext cx="6701094" cy="1102936"/>
          </a:xfrm>
        </p:spPr>
        <p:txBody>
          <a:bodyPr anchor="b"/>
          <a:lstStyle>
            <a:lvl1pPr marL="0" indent="0">
              <a:buNone/>
              <a:defRPr sz="3118" b="1"/>
            </a:lvl1pPr>
            <a:lvl2pPr marL="593994" indent="0">
              <a:buNone/>
              <a:defRPr sz="2598" b="1"/>
            </a:lvl2pPr>
            <a:lvl3pPr marL="1187988" indent="0">
              <a:buNone/>
              <a:defRPr sz="2339" b="1"/>
            </a:lvl3pPr>
            <a:lvl4pPr marL="1781983" indent="0">
              <a:buNone/>
              <a:defRPr sz="2079" b="1"/>
            </a:lvl4pPr>
            <a:lvl5pPr marL="2375977" indent="0">
              <a:buNone/>
              <a:defRPr sz="2079" b="1"/>
            </a:lvl5pPr>
            <a:lvl6pPr marL="2969971" indent="0">
              <a:buNone/>
              <a:defRPr sz="2079" b="1"/>
            </a:lvl6pPr>
            <a:lvl7pPr marL="3563965" indent="0">
              <a:buNone/>
              <a:defRPr sz="2079" b="1"/>
            </a:lvl7pPr>
            <a:lvl8pPr marL="4157960" indent="0">
              <a:buNone/>
              <a:defRPr sz="2079" b="1"/>
            </a:lvl8pPr>
            <a:lvl9pPr marL="4751954" indent="0">
              <a:buNone/>
              <a:defRPr sz="207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1069" y="3353438"/>
            <a:ext cx="6701094" cy="49324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19038" y="2250501"/>
            <a:ext cx="6734095" cy="1102936"/>
          </a:xfrm>
        </p:spPr>
        <p:txBody>
          <a:bodyPr anchor="b"/>
          <a:lstStyle>
            <a:lvl1pPr marL="0" indent="0">
              <a:buNone/>
              <a:defRPr sz="3118" b="1"/>
            </a:lvl1pPr>
            <a:lvl2pPr marL="593994" indent="0">
              <a:buNone/>
              <a:defRPr sz="2598" b="1"/>
            </a:lvl2pPr>
            <a:lvl3pPr marL="1187988" indent="0">
              <a:buNone/>
              <a:defRPr sz="2339" b="1"/>
            </a:lvl3pPr>
            <a:lvl4pPr marL="1781983" indent="0">
              <a:buNone/>
              <a:defRPr sz="2079" b="1"/>
            </a:lvl4pPr>
            <a:lvl5pPr marL="2375977" indent="0">
              <a:buNone/>
              <a:defRPr sz="2079" b="1"/>
            </a:lvl5pPr>
            <a:lvl6pPr marL="2969971" indent="0">
              <a:buNone/>
              <a:defRPr sz="2079" b="1"/>
            </a:lvl6pPr>
            <a:lvl7pPr marL="3563965" indent="0">
              <a:buNone/>
              <a:defRPr sz="2079" b="1"/>
            </a:lvl7pPr>
            <a:lvl8pPr marL="4157960" indent="0">
              <a:buNone/>
              <a:defRPr sz="2079" b="1"/>
            </a:lvl8pPr>
            <a:lvl9pPr marL="4751954" indent="0">
              <a:buNone/>
              <a:defRPr sz="207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19038" y="3353438"/>
            <a:ext cx="6734095" cy="49324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1C4B-65FC-46DD-B37C-B78819CED5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24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4355A-258B-4250-902A-3B3A3AE902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21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9832-744D-4567-BCB9-C8E71E0B4C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1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069" y="612034"/>
            <a:ext cx="5108836" cy="2142120"/>
          </a:xfrm>
        </p:spPr>
        <p:txBody>
          <a:bodyPr anchor="b"/>
          <a:lstStyle>
            <a:lvl1pPr>
              <a:defRPr sz="415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4095" y="1321824"/>
            <a:ext cx="8019038" cy="6524115"/>
          </a:xfrm>
        </p:spPr>
        <p:txBody>
          <a:bodyPr/>
          <a:lstStyle>
            <a:lvl1pPr>
              <a:defRPr sz="4157"/>
            </a:lvl1pPr>
            <a:lvl2pPr>
              <a:defRPr sz="3638"/>
            </a:lvl2pPr>
            <a:lvl3pPr>
              <a:defRPr sz="3118"/>
            </a:lvl3pPr>
            <a:lvl4pPr>
              <a:defRPr sz="2598"/>
            </a:lvl4pPr>
            <a:lvl5pPr>
              <a:defRPr sz="2598"/>
            </a:lvl5pPr>
            <a:lvl6pPr>
              <a:defRPr sz="2598"/>
            </a:lvl6pPr>
            <a:lvl7pPr>
              <a:defRPr sz="2598"/>
            </a:lvl7pPr>
            <a:lvl8pPr>
              <a:defRPr sz="2598"/>
            </a:lvl8pPr>
            <a:lvl9pPr>
              <a:defRPr sz="259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1069" y="2754154"/>
            <a:ext cx="5108836" cy="5102411"/>
          </a:xfrm>
        </p:spPr>
        <p:txBody>
          <a:bodyPr/>
          <a:lstStyle>
            <a:lvl1pPr marL="0" indent="0">
              <a:buNone/>
              <a:defRPr sz="2079"/>
            </a:lvl1pPr>
            <a:lvl2pPr marL="593994" indent="0">
              <a:buNone/>
              <a:defRPr sz="1819"/>
            </a:lvl2pPr>
            <a:lvl3pPr marL="1187988" indent="0">
              <a:buNone/>
              <a:defRPr sz="1559"/>
            </a:lvl3pPr>
            <a:lvl4pPr marL="1781983" indent="0">
              <a:buNone/>
              <a:defRPr sz="1299"/>
            </a:lvl4pPr>
            <a:lvl5pPr marL="2375977" indent="0">
              <a:buNone/>
              <a:defRPr sz="1299"/>
            </a:lvl5pPr>
            <a:lvl6pPr marL="2969971" indent="0">
              <a:buNone/>
              <a:defRPr sz="1299"/>
            </a:lvl6pPr>
            <a:lvl7pPr marL="3563965" indent="0">
              <a:buNone/>
              <a:defRPr sz="1299"/>
            </a:lvl7pPr>
            <a:lvl8pPr marL="4157960" indent="0">
              <a:buNone/>
              <a:defRPr sz="1299"/>
            </a:lvl8pPr>
            <a:lvl9pPr marL="4751954" indent="0">
              <a:buNone/>
              <a:defRPr sz="129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71F7B-A405-4E49-ADB4-4CD9C13F3A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160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069" y="612034"/>
            <a:ext cx="5108836" cy="2142120"/>
          </a:xfrm>
        </p:spPr>
        <p:txBody>
          <a:bodyPr anchor="b"/>
          <a:lstStyle>
            <a:lvl1pPr>
              <a:defRPr sz="415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34095" y="1321824"/>
            <a:ext cx="8019038" cy="6524115"/>
          </a:xfrm>
        </p:spPr>
        <p:txBody>
          <a:bodyPr anchor="t"/>
          <a:lstStyle>
            <a:lvl1pPr marL="0" indent="0">
              <a:buNone/>
              <a:defRPr sz="4157"/>
            </a:lvl1pPr>
            <a:lvl2pPr marL="593994" indent="0">
              <a:buNone/>
              <a:defRPr sz="3638"/>
            </a:lvl2pPr>
            <a:lvl3pPr marL="1187988" indent="0">
              <a:buNone/>
              <a:defRPr sz="3118"/>
            </a:lvl3pPr>
            <a:lvl4pPr marL="1781983" indent="0">
              <a:buNone/>
              <a:defRPr sz="2598"/>
            </a:lvl4pPr>
            <a:lvl5pPr marL="2375977" indent="0">
              <a:buNone/>
              <a:defRPr sz="2598"/>
            </a:lvl5pPr>
            <a:lvl6pPr marL="2969971" indent="0">
              <a:buNone/>
              <a:defRPr sz="2598"/>
            </a:lvl6pPr>
            <a:lvl7pPr marL="3563965" indent="0">
              <a:buNone/>
              <a:defRPr sz="2598"/>
            </a:lvl7pPr>
            <a:lvl8pPr marL="4157960" indent="0">
              <a:buNone/>
              <a:defRPr sz="2598"/>
            </a:lvl8pPr>
            <a:lvl9pPr marL="4751954" indent="0">
              <a:buNone/>
              <a:defRPr sz="2598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1069" y="2754154"/>
            <a:ext cx="5108836" cy="5102411"/>
          </a:xfrm>
        </p:spPr>
        <p:txBody>
          <a:bodyPr/>
          <a:lstStyle>
            <a:lvl1pPr marL="0" indent="0">
              <a:buNone/>
              <a:defRPr sz="2079"/>
            </a:lvl1pPr>
            <a:lvl2pPr marL="593994" indent="0">
              <a:buNone/>
              <a:defRPr sz="1819"/>
            </a:lvl2pPr>
            <a:lvl3pPr marL="1187988" indent="0">
              <a:buNone/>
              <a:defRPr sz="1559"/>
            </a:lvl3pPr>
            <a:lvl4pPr marL="1781983" indent="0">
              <a:buNone/>
              <a:defRPr sz="1299"/>
            </a:lvl4pPr>
            <a:lvl5pPr marL="2375977" indent="0">
              <a:buNone/>
              <a:defRPr sz="1299"/>
            </a:lvl5pPr>
            <a:lvl6pPr marL="2969971" indent="0">
              <a:buNone/>
              <a:defRPr sz="1299"/>
            </a:lvl6pPr>
            <a:lvl7pPr marL="3563965" indent="0">
              <a:buNone/>
              <a:defRPr sz="1299"/>
            </a:lvl7pPr>
            <a:lvl8pPr marL="4157960" indent="0">
              <a:buNone/>
              <a:defRPr sz="1299"/>
            </a:lvl8pPr>
            <a:lvl9pPr marL="4751954" indent="0">
              <a:buNone/>
              <a:defRPr sz="129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6E5CD-9ACC-4A8C-8769-71D6EC2A5D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98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05" y="488778"/>
            <a:ext cx="13662065" cy="1774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05" y="2443887"/>
            <a:ext cx="13662065" cy="5824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9005" y="8508976"/>
            <a:ext cx="3564017" cy="488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314B7-23B6-4051-932A-A3D78BAAC0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04.06.2026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7025" y="8508976"/>
            <a:ext cx="5346025" cy="488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87053" y="8508976"/>
            <a:ext cx="3564017" cy="488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3B5E6-9DFC-4C4D-B3A1-259888A630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35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30" r:id="rId12"/>
    <p:sldLayoutId id="2147483831" r:id="rId13"/>
  </p:sldLayoutIdLst>
  <p:hf hdr="0" dt="0"/>
  <p:txStyles>
    <p:titleStyle>
      <a:lvl1pPr algn="l" defTabSz="118798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97" indent="-296997" algn="l" defTabSz="118798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8" kern="1200">
          <a:solidFill>
            <a:schemeClr val="tx1"/>
          </a:solidFill>
          <a:latin typeface="+mn-lt"/>
          <a:ea typeface="+mn-ea"/>
          <a:cs typeface="+mn-cs"/>
        </a:defRPr>
      </a:lvl1pPr>
      <a:lvl2pPr marL="890991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986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980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4pPr>
      <a:lvl5pPr marL="2672974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5pPr>
      <a:lvl6pPr marL="3266968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6pPr>
      <a:lvl7pPr marL="3860963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7pPr>
      <a:lvl8pPr marL="4454957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8pPr>
      <a:lvl9pPr marL="5048951" indent="-296997" algn="l" defTabSz="118798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1pPr>
      <a:lvl2pPr marL="593994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2pPr>
      <a:lvl3pPr marL="1187988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781983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4pPr>
      <a:lvl5pPr marL="2375977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5pPr>
      <a:lvl6pPr marL="2969971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6pPr>
      <a:lvl7pPr marL="3563965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7pPr>
      <a:lvl8pPr marL="4157960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8pPr>
      <a:lvl9pPr marL="4751954" algn="l" defTabSz="1187988" rtl="0" eaLnBrk="1" latinLnBrk="0" hangingPunct="1">
        <a:defRPr sz="23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792004" y="368354"/>
            <a:ext cx="14256068" cy="153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792004" y="2142127"/>
            <a:ext cx="14256068" cy="605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92004" y="8508995"/>
            <a:ext cx="3696018" cy="4901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86452" eaLnBrk="1" fontAlgn="auto" hangingPunct="1">
              <a:spcBef>
                <a:spcPts val="0"/>
              </a:spcBef>
              <a:spcAft>
                <a:spcPts val="0"/>
              </a:spcAft>
              <a:defRPr sz="1689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7114B44-F3BC-4792-B00E-E849AFDF14D2}" type="datetime1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12026" y="8508995"/>
            <a:ext cx="5016024" cy="4901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86452" eaLnBrk="1" fontAlgn="auto" hangingPunct="1">
              <a:spcBef>
                <a:spcPts val="0"/>
              </a:spcBef>
              <a:spcAft>
                <a:spcPts val="0"/>
              </a:spcAft>
              <a:defRPr sz="1689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52054" y="8508995"/>
            <a:ext cx="3696018" cy="49019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89" smtClean="0">
                <a:solidFill>
                  <a:srgbClr val="898989"/>
                </a:solidFill>
              </a:defRPr>
            </a:lvl1pPr>
          </a:lstStyle>
          <a:p>
            <a:pPr defTabSz="1391289" fontAlgn="base">
              <a:spcBef>
                <a:spcPct val="0"/>
              </a:spcBef>
              <a:spcAft>
                <a:spcPct val="0"/>
              </a:spcAft>
              <a:defRPr/>
            </a:pPr>
            <a:fld id="{A53F6689-6205-4758-9D7A-DA964C7DF9EA}" type="slidenum">
              <a:rPr lang="ru-RU" altLang="ru-RU" smtClean="0"/>
              <a:pPr defTabSz="1391289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583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</p:sldLayoutIdLst>
  <p:hf hdr="0" dt="0"/>
  <p:txStyles>
    <p:titleStyle>
      <a:lvl1pPr algn="ctr" defTabSz="1284778" rtl="0" eaLnBrk="0" fontAlgn="base" hangingPunct="0">
        <a:spcBef>
          <a:spcPct val="0"/>
        </a:spcBef>
        <a:spcAft>
          <a:spcPct val="0"/>
        </a:spcAft>
        <a:defRPr sz="605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84778" rtl="0" eaLnBrk="0" fontAlgn="base" hangingPunct="0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2pPr>
      <a:lvl3pPr algn="ctr" defTabSz="1284778" rtl="0" eaLnBrk="0" fontAlgn="base" hangingPunct="0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3pPr>
      <a:lvl4pPr algn="ctr" defTabSz="1284778" rtl="0" eaLnBrk="0" fontAlgn="base" hangingPunct="0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4pPr>
      <a:lvl5pPr algn="ctr" defTabSz="1284778" rtl="0" eaLnBrk="0" fontAlgn="base" hangingPunct="0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5pPr>
      <a:lvl6pPr marL="643508" algn="ctr" defTabSz="1284778" rtl="0" fontAlgn="base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6pPr>
      <a:lvl7pPr marL="1287014" algn="ctr" defTabSz="1284778" rtl="0" fontAlgn="base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7pPr>
      <a:lvl8pPr marL="1930518" algn="ctr" defTabSz="1284778" rtl="0" fontAlgn="base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8pPr>
      <a:lvl9pPr marL="2574024" algn="ctr" defTabSz="1284778" rtl="0" fontAlgn="base">
        <a:spcBef>
          <a:spcPct val="0"/>
        </a:spcBef>
        <a:spcAft>
          <a:spcPct val="0"/>
        </a:spcAft>
        <a:defRPr sz="6052">
          <a:solidFill>
            <a:schemeClr val="tx1"/>
          </a:solidFill>
          <a:latin typeface="Arial" pitchFamily="34" charset="0"/>
        </a:defRPr>
      </a:lvl9pPr>
    </p:titleStyle>
    <p:bodyStyle>
      <a:lvl1pPr marL="480395" indent="-480395" algn="l" defTabSz="128477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63" kern="1200">
          <a:solidFill>
            <a:schemeClr val="tx1"/>
          </a:solidFill>
          <a:latin typeface="+mn-lt"/>
          <a:ea typeface="+mn-ea"/>
          <a:cs typeface="+mn-cs"/>
        </a:defRPr>
      </a:lvl1pPr>
      <a:lvl2pPr marL="1043464" indent="-399959" algn="l" defTabSz="128477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606532" indent="-319519" algn="l" defTabSz="128477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38" kern="1200">
          <a:solidFill>
            <a:schemeClr val="tx1"/>
          </a:solidFill>
          <a:latin typeface="+mn-lt"/>
          <a:ea typeface="+mn-ea"/>
          <a:cs typeface="+mn-cs"/>
        </a:defRPr>
      </a:lvl3pPr>
      <a:lvl4pPr marL="2250036" indent="-319519" algn="l" defTabSz="128477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74" kern="1200">
          <a:solidFill>
            <a:schemeClr val="tx1"/>
          </a:solidFill>
          <a:latin typeface="+mn-lt"/>
          <a:ea typeface="+mn-ea"/>
          <a:cs typeface="+mn-cs"/>
        </a:defRPr>
      </a:lvl4pPr>
      <a:lvl5pPr marL="2893544" indent="-319519" algn="l" defTabSz="128477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74" kern="1200">
          <a:solidFill>
            <a:schemeClr val="tx1"/>
          </a:solidFill>
          <a:latin typeface="+mn-lt"/>
          <a:ea typeface="+mn-ea"/>
          <a:cs typeface="+mn-cs"/>
        </a:defRPr>
      </a:lvl5pPr>
      <a:lvl6pPr marL="3537741" indent="-321612" algn="l" defTabSz="12864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4" kern="1200">
          <a:solidFill>
            <a:schemeClr val="tx1"/>
          </a:solidFill>
          <a:latin typeface="+mn-lt"/>
          <a:ea typeface="+mn-ea"/>
          <a:cs typeface="+mn-cs"/>
        </a:defRPr>
      </a:lvl6pPr>
      <a:lvl7pPr marL="4180966" indent="-321612" algn="l" defTabSz="12864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4" kern="1200">
          <a:solidFill>
            <a:schemeClr val="tx1"/>
          </a:solidFill>
          <a:latin typeface="+mn-lt"/>
          <a:ea typeface="+mn-ea"/>
          <a:cs typeface="+mn-cs"/>
        </a:defRPr>
      </a:lvl7pPr>
      <a:lvl8pPr marL="4824192" indent="-321612" algn="l" defTabSz="12864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4" kern="1200">
          <a:solidFill>
            <a:schemeClr val="tx1"/>
          </a:solidFill>
          <a:latin typeface="+mn-lt"/>
          <a:ea typeface="+mn-ea"/>
          <a:cs typeface="+mn-cs"/>
        </a:defRPr>
      </a:lvl8pPr>
      <a:lvl9pPr marL="5467417" indent="-321612" algn="l" defTabSz="12864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1pPr>
      <a:lvl2pPr marL="643226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2pPr>
      <a:lvl3pPr marL="1286452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3pPr>
      <a:lvl4pPr marL="1929677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4pPr>
      <a:lvl5pPr marL="2572902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5pPr>
      <a:lvl6pPr marL="3216129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6pPr>
      <a:lvl7pPr marL="3859353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7pPr>
      <a:lvl8pPr marL="4502579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8pPr>
      <a:lvl9pPr marL="5145805" algn="l" defTabSz="1286452" rtl="0" eaLnBrk="1" latinLnBrk="0" hangingPunct="1">
        <a:defRPr sz="25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7"/>
          <p:cNvSpPr/>
          <p:nvPr/>
        </p:nvSpPr>
        <p:spPr>
          <a:xfrm>
            <a:off x="0" y="0"/>
            <a:ext cx="15840074" cy="495340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6245" hangingPunct="0"/>
            <a:endParaRPr lang="en-US" sz="5629" b="1" kern="0" dirty="0">
              <a:solidFill>
                <a:prstClr val="white"/>
              </a:solidFill>
              <a:sym typeface="Helvetica Neue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110" y="277608"/>
            <a:ext cx="7674102" cy="86130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" t="54217" r="794"/>
          <a:stretch/>
        </p:blipFill>
        <p:spPr>
          <a:xfrm>
            <a:off x="8029110" y="4950340"/>
            <a:ext cx="7674102" cy="3943373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6036" y="274545"/>
            <a:ext cx="7932309" cy="4163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noAutofit/>
          </a:bodyPr>
          <a:lstStyle>
            <a:lvl1pPr marL="0" marR="0" indent="0" algn="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34" b="1" i="0" u="none" strike="noStrike" cap="none" spc="0" baseline="0">
                <a:solidFill>
                  <a:schemeClr val="tx2"/>
                </a:solidFill>
                <a:uFillTx/>
                <a:latin typeface="Arial"/>
                <a:ea typeface="+mn-ea"/>
                <a:cs typeface="Arial"/>
                <a:sym typeface="Helvetica Neue Medium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hangingPunct="0">
              <a:lnSpc>
                <a:spcPts val="4547"/>
              </a:lnSpc>
            </a:pPr>
            <a:endParaRPr lang="ru-RU" sz="2339" kern="0" dirty="0">
              <a:solidFill>
                <a:prstClr val="white"/>
              </a:solidFill>
              <a:latin typeface="Century" panose="02040604050505020304" pitchFamily="18" charset="0"/>
              <a:ea typeface="Segoe UI Historic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7900" y="8654095"/>
            <a:ext cx="4826273" cy="372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36245" hangingPunct="0"/>
            <a:r>
              <a:rPr lang="ru-RU" sz="1819" b="1" kern="0" dirty="0" smtClean="0">
                <a:solidFill>
                  <a:prstClr val="white">
                    <a:lumMod val="65000"/>
                  </a:prstClr>
                </a:solidFill>
                <a:latin typeface="Century" panose="02040604050505020304" pitchFamily="18" charset="0"/>
                <a:ea typeface="Segoe UI Black" panose="020B0A02040204020203" pitchFamily="34" charset="0"/>
                <a:cs typeface="Arial" panose="020B0604020202020204" pitchFamily="34" charset="0"/>
                <a:sym typeface="Helvetica Neue"/>
              </a:rPr>
              <a:t>май 2026 г.</a:t>
            </a:r>
            <a:endParaRPr lang="en-US" sz="1819" b="1" kern="0" dirty="0">
              <a:solidFill>
                <a:prstClr val="white">
                  <a:lumMod val="65000"/>
                </a:prstClr>
              </a:solidFill>
              <a:latin typeface="Century" panose="02040604050505020304" pitchFamily="18" charset="0"/>
              <a:ea typeface="Segoe UI Black" panose="020B0A02040204020203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036" y="5093452"/>
            <a:ext cx="7932310" cy="1229398"/>
          </a:xfrm>
          <a:prstGeom prst="rect">
            <a:avLst/>
          </a:prstGeom>
          <a:noFill/>
        </p:spPr>
        <p:txBody>
          <a:bodyPr wrap="square" lIns="59279" tIns="29634" rIns="59279" bIns="29634" rtlCol="0">
            <a:spAutoFit/>
          </a:bodyPr>
          <a:lstStyle/>
          <a:p>
            <a:r>
              <a:rPr lang="ru-RU" sz="2800" dirty="0" smtClean="0">
                <a:solidFill>
                  <a:srgbClr val="11437F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Семенова Екатерина Анатольевна</a:t>
            </a:r>
            <a:endParaRPr lang="ru-RU" sz="2800" dirty="0">
              <a:solidFill>
                <a:srgbClr val="11437F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r>
              <a:rPr lang="ru-RU" sz="2400" i="1" dirty="0" smtClean="0">
                <a:solidFill>
                  <a:srgbClr val="11437F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Начальник Управления</a:t>
            </a:r>
            <a:br>
              <a:rPr lang="ru-RU" sz="2400" i="1" dirty="0" smtClean="0">
                <a:solidFill>
                  <a:srgbClr val="11437F"/>
                </a:solidFill>
                <a:latin typeface="Century" panose="02040604050505020304" pitchFamily="18" charset="0"/>
                <a:cs typeface="Arial" panose="020B0604020202020204" pitchFamily="34" charset="0"/>
              </a:rPr>
            </a:br>
            <a:r>
              <a:rPr lang="ru-RU" sz="2400" i="1" dirty="0" smtClean="0">
                <a:solidFill>
                  <a:srgbClr val="11437F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обеспечения исполнения </a:t>
            </a:r>
            <a:r>
              <a:rPr lang="ru-RU" sz="2400" i="1" dirty="0">
                <a:solidFill>
                  <a:srgbClr val="11437F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федерального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390897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 88"/>
          <p:cNvSpPr/>
          <p:nvPr/>
        </p:nvSpPr>
        <p:spPr>
          <a:xfrm>
            <a:off x="12101583" y="3167520"/>
            <a:ext cx="2366339" cy="9158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2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АКТ ОБ ИСПОЛНЕНИИ ОБЯЗАТЕЛЬСТВ </a:t>
            </a:r>
            <a:b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</a:b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ПО СОГЛАШЕНИЮ (ДОГОВОРУ)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1758909" y="2626775"/>
            <a:ext cx="2603561" cy="452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2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ОТЧЕТ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ДОСТИЖЕНИИ РЕЗУЛЬТАТА</a:t>
            </a:r>
          </a:p>
          <a:p>
            <a:pPr defTabSz="912762">
              <a:lnSpc>
                <a:spcPct val="90000"/>
              </a:lnSpc>
            </a:pP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11290471" y="2126814"/>
            <a:ext cx="2199478" cy="452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ОТЧЕТ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РАСХОДАХ</a:t>
            </a:r>
          </a:p>
          <a:p>
            <a:pPr defTabSz="912762">
              <a:lnSpc>
                <a:spcPct val="90000"/>
              </a:lnSpc>
            </a:pPr>
            <a:endParaRPr lang="ru-RU" sz="1559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xmlns="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617" y="179724"/>
            <a:ext cx="2386605" cy="969773"/>
          </a:xfrm>
          <a:prstGeom prst="rect">
            <a:avLst/>
          </a:prstGeom>
        </p:spPr>
      </p:pic>
      <p:cxnSp>
        <p:nvCxnSpPr>
          <p:cNvPr id="77" name="Прямая соединительная линия 76"/>
          <p:cNvCxnSpPr/>
          <p:nvPr/>
        </p:nvCxnSpPr>
        <p:spPr bwMode="auto">
          <a:xfrm flipV="1">
            <a:off x="53203" y="1215051"/>
            <a:ext cx="15784244" cy="297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5267312" y="8577804"/>
            <a:ext cx="351101" cy="419949"/>
          </a:xfrm>
        </p:spPr>
        <p:txBody>
          <a:bodyPr/>
          <a:lstStyle/>
          <a:p>
            <a:fld id="{3823B5E6-9DFC-4C4D-B3A1-259888A63092}" type="slidenum">
              <a:rPr lang="ru-RU" sz="2000" smtClean="0">
                <a:solidFill>
                  <a:prstClr val="black">
                    <a:tint val="75000"/>
                  </a:prstClr>
                </a:solidFill>
                <a:latin typeface="Century" panose="02040604050505020304" pitchFamily="18" charset="0"/>
              </a:rPr>
              <a:pPr/>
              <a:t>2</a:t>
            </a:fld>
            <a:endParaRPr lang="ru-RU" sz="2000" dirty="0">
              <a:solidFill>
                <a:prstClr val="black">
                  <a:tint val="75000"/>
                </a:prstClr>
              </a:solidFill>
              <a:latin typeface="Century" panose="020406040505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01634" y="4540895"/>
            <a:ext cx="15147478" cy="26718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flipH="1">
            <a:off x="3262225" y="1666206"/>
            <a:ext cx="1538938" cy="2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9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СОГЛАШЕНИЕ</a:t>
            </a:r>
            <a:endParaRPr lang="ru-RU" sz="1299" b="1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0358437" y="1354346"/>
            <a:ext cx="1977060" cy="680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600" b="1" dirty="0" smtClean="0">
              <a:solidFill>
                <a:prstClr val="black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ОТЧЕТ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РЕЗУЛЬТАТАХ</a:t>
            </a:r>
          </a:p>
          <a:p>
            <a:pPr defTabSz="912762">
              <a:lnSpc>
                <a:spcPct val="90000"/>
              </a:lnSpc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38457" y="1717335"/>
            <a:ext cx="2628208" cy="680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ГРБС (ПБС)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defTabSz="912762">
              <a:lnSpc>
                <a:spcPct val="90000"/>
              </a:lnSpc>
            </a:pPr>
            <a:endParaRPr lang="ru-RU" sz="1559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532742" y="3039082"/>
            <a:ext cx="2633923" cy="790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ПОЛУЧАТЕЛЬ СУБСИДИИ</a:t>
            </a:r>
            <a:b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(юр. лицо – производитель товаров, работ, услуг)</a:t>
            </a:r>
          </a:p>
          <a:p>
            <a:pPr defTabSz="912762">
              <a:lnSpc>
                <a:spcPct val="90000"/>
              </a:lnSpc>
            </a:pPr>
            <a:endParaRPr lang="ru-RU" sz="1559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5296404" y="5604612"/>
            <a:ext cx="2030837" cy="3478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= КОО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13258119" y="6383299"/>
            <a:ext cx="2449895" cy="1231106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i="1" dirty="0" smtClean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endParaRPr lang="ru-RU" sz="16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РАЗДЕЛ </a:t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НА ЛИЦЕВОМ СЧЕТЕ </a:t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 СОГЛАШЕНИЮ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D75021F8-5120-32C8-8598-DA511693C9DC}"/>
              </a:ext>
            </a:extLst>
          </p:cNvPr>
          <p:cNvSpPr/>
          <p:nvPr/>
        </p:nvSpPr>
        <p:spPr bwMode="auto">
          <a:xfrm>
            <a:off x="170617" y="1296365"/>
            <a:ext cx="3634620" cy="3552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БП МИНФИНА РОССИИ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035726" y="149332"/>
            <a:ext cx="12631456" cy="1015663"/>
          </a:xfrm>
          <a:prstGeom prst="rect">
            <a:avLst/>
          </a:prstGeom>
          <a:noFill/>
          <a:ln w="952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defTabSz="2510814"/>
            <a:r>
              <a:rPr lang="ru-RU" sz="2000" spc="-109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ПОДХОДЫ ПО УЧЕТУ ДЕНЕЖНЫХ ОБЯЗАТЕЛЬСТВ, ТРЕБУЮЩИХ ПОДТВЕРЖДЕНИЯ, </a:t>
            </a:r>
            <a:br>
              <a:rPr lang="ru-RU" sz="2000" spc="-109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</a:br>
            <a:r>
              <a:rPr lang="ru-RU" sz="2000" spc="-109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В РАМКАХ СОГЛАШЕНИЙ О ПРЕДОСТАВЛЕНИИ СУБСИДИЙ </a:t>
            </a:r>
            <a:r>
              <a:rPr lang="ru-RU" sz="2000" spc="-109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ЮРИДИЧЕСКИМ </a:t>
            </a:r>
            <a:r>
              <a:rPr lang="ru-RU" sz="2000" spc="-109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ЛИЦАМ 	</a:t>
            </a:r>
            <a:r>
              <a:rPr lang="ru-RU" sz="2000" b="1" spc="-109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Open Sans Condensed" panose="020B0604020202020204" charset="0"/>
                <a:cs typeface="Times New Roman" panose="02020603050405020304" pitchFamily="18" charset="0"/>
              </a:rPr>
              <a:t>(</a:t>
            </a:r>
            <a:r>
              <a:rPr lang="ru-RU" sz="2000" b="1" i="1" spc="-109" dirty="0" smtClean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текущая </a:t>
            </a:r>
            <a:r>
              <a:rPr lang="ru-RU" sz="2000" b="1" i="1" spc="-109" dirty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схема </a:t>
            </a:r>
            <a:r>
              <a:rPr lang="ru-RU" sz="2000" b="1" i="1" spc="-109" dirty="0" smtClean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реализации</a:t>
            </a:r>
            <a:r>
              <a:rPr lang="ru-RU" sz="2000" b="1" i="1" spc="-109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Open Sans Condensed" panose="020B0604020202020204" charset="0"/>
                <a:cs typeface="Times New Roman" panose="02020603050405020304" pitchFamily="18" charset="0"/>
              </a:rPr>
              <a:t>)</a:t>
            </a:r>
            <a:endParaRPr lang="ru-RU" sz="2000" b="1" i="1" spc="-109" dirty="0">
              <a:solidFill>
                <a:schemeClr val="bg1">
                  <a:lumMod val="65000"/>
                </a:schemeClr>
              </a:solidFill>
              <a:latin typeface="Century" panose="02040604050505020304" pitchFamily="18" charset="0"/>
              <a:ea typeface="Open Sans Condensed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856" y="1853733"/>
            <a:ext cx="295982" cy="28267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975" y="2842961"/>
            <a:ext cx="295982" cy="28267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1000" y="1973076"/>
            <a:ext cx="1704250" cy="2147378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016" y="1301770"/>
            <a:ext cx="486202" cy="597907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90" name="TextBox 89"/>
          <p:cNvSpPr txBox="1"/>
          <p:nvPr/>
        </p:nvSpPr>
        <p:spPr>
          <a:xfrm flipH="1">
            <a:off x="4640714" y="1908466"/>
            <a:ext cx="1862197" cy="49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9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ТИПОВАЯ ФОРМА СОГЛАШЕНИЯ</a:t>
            </a:r>
            <a:endParaRPr lang="ru-RU" sz="1299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51" y="2277277"/>
            <a:ext cx="1271321" cy="1330770"/>
          </a:xfrm>
          <a:prstGeom prst="rect">
            <a:avLst/>
          </a:prstGeom>
          <a:ln w="9525">
            <a:noFill/>
          </a:ln>
        </p:spPr>
      </p:pic>
      <p:sp>
        <p:nvSpPr>
          <p:cNvPr id="93" name="TextBox 92"/>
          <p:cNvSpPr txBox="1"/>
          <p:nvPr/>
        </p:nvSpPr>
        <p:spPr>
          <a:xfrm>
            <a:off x="6303088" y="2159227"/>
            <a:ext cx="1431875" cy="13388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КАЛЕНДАРЬ ПРЕДОСТАВЛЕНИЯ ОТЧЕТНОСТИ</a:t>
            </a:r>
          </a:p>
          <a:p>
            <a:pPr algn="ctr"/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____________________________________________________________________________________</a:t>
            </a:r>
          </a:p>
          <a:p>
            <a:pPr algn="ctr"/>
            <a:r>
              <a:rPr lang="ru-RU" sz="900" i="1" dirty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в</a:t>
            </a:r>
            <a:r>
              <a:rPr lang="ru-RU" sz="900" i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структурированном виде</a:t>
            </a:r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977" y="2219335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918" y="2744171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6540" y="3317249"/>
            <a:ext cx="330086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2973147" y="5871855"/>
            <a:ext cx="1992378" cy="7801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БЮДЖЕТНОЕ ОБЯЗАТЕЛЬСТВО ПО СОГЛАШЕНИЮ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743645" y="5573107"/>
            <a:ext cx="2207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03 ЛИЦЕВОЙ СЧЕТ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flipH="1">
            <a:off x="690442" y="6675712"/>
            <a:ext cx="2207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14 ЛИЦЕВОЙ СЧЕТ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102" name="Прямая со стрелкой 101"/>
          <p:cNvCxnSpPr/>
          <p:nvPr/>
        </p:nvCxnSpPr>
        <p:spPr>
          <a:xfrm>
            <a:off x="3946058" y="3960487"/>
            <a:ext cx="11579" cy="1766508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5274701" y="6434656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5265131" y="6819635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5272760" y="7235453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235063" y="6318079"/>
            <a:ext cx="520206" cy="3339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1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235063" y="6707856"/>
            <a:ext cx="520206" cy="3339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2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236791" y="7137125"/>
            <a:ext cx="520206" cy="3339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3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>
            <a:off x="5102265" y="6188711"/>
            <a:ext cx="7695173" cy="1758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Прямоугольник 121"/>
          <p:cNvSpPr/>
          <p:nvPr/>
        </p:nvSpPr>
        <p:spPr>
          <a:xfrm>
            <a:off x="10499429" y="6369406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0502103" y="6819626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0502103" y="7293719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10503536" y="5623092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230860" y="7353813"/>
            <a:ext cx="520206" cy="2437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3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32" name="Прямоугольник 131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253103" y="6406600"/>
            <a:ext cx="520206" cy="2437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1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 flipH="1">
            <a:off x="7604395" y="5095716"/>
            <a:ext cx="260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КОО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529926" y="5368495"/>
            <a:ext cx="492232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РСКП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(</a:t>
            </a:r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ПОДПИСАНИЕ, ПЕРЕЧИСЛЕНИЕ) </a:t>
            </a:r>
            <a:endParaRPr lang="ru-RU" sz="10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ea typeface="Batang" panose="02030600000101010101" pitchFamily="18" charset="-127"/>
            </a:endParaRP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239326" y="6862087"/>
            <a:ext cx="520206" cy="2437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2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46" name="Прямая со стрелкой 145"/>
          <p:cNvCxnSpPr/>
          <p:nvPr/>
        </p:nvCxnSpPr>
        <p:spPr bwMode="auto">
          <a:xfrm flipV="1">
            <a:off x="7530666" y="6643804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 flipH="1">
            <a:off x="10909472" y="4139435"/>
            <a:ext cx="3855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ОТЧЕТ О ДОСТИЖЕНИИ РЕЗУЛЬТАТА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>
            <a:off x="7920037" y="2806178"/>
            <a:ext cx="3124199" cy="1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8172110" y="2452905"/>
            <a:ext cx="26703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ПО ГРАФИКУ </a:t>
            </a:r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НЕОДНОКРАТНО</a:t>
            </a:r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7523393" y="6329186"/>
            <a:ext cx="2574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7523393" y="6696524"/>
            <a:ext cx="2574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7523393" y="7136802"/>
            <a:ext cx="2574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3" name="Прямоугольник 162">
            <a:extLst>
              <a:ext uri="{FF2B5EF4-FFF2-40B4-BE49-F238E27FC236}">
                <a16:creationId xmlns:a16="http://schemas.microsoft.com/office/drawing/2014/main" xmlns="" id="{D75021F8-5120-32C8-8598-DA511693C9DC}"/>
              </a:ext>
            </a:extLst>
          </p:cNvPr>
          <p:cNvSpPr/>
          <p:nvPr/>
        </p:nvSpPr>
        <p:spPr bwMode="auto">
          <a:xfrm>
            <a:off x="199266" y="4682145"/>
            <a:ext cx="3608805" cy="401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ЭБ КАЗНАЧЕЙСТВА РОССИИ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4" name="Левая фигурная скобка 163"/>
          <p:cNvSpPr/>
          <p:nvPr/>
        </p:nvSpPr>
        <p:spPr>
          <a:xfrm>
            <a:off x="13078170" y="5431653"/>
            <a:ext cx="120695" cy="29686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Овал 164"/>
          <p:cNvSpPr/>
          <p:nvPr/>
        </p:nvSpPr>
        <p:spPr>
          <a:xfrm>
            <a:off x="4632037" y="6809936"/>
            <a:ext cx="488544" cy="31837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II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66" name="Овал 165"/>
          <p:cNvSpPr/>
          <p:nvPr/>
        </p:nvSpPr>
        <p:spPr>
          <a:xfrm>
            <a:off x="4678480" y="5458483"/>
            <a:ext cx="488544" cy="31837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I</a:t>
            </a:r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167" name="Прямая со стрелкой 166"/>
          <p:cNvCxnSpPr/>
          <p:nvPr/>
        </p:nvCxnSpPr>
        <p:spPr bwMode="auto">
          <a:xfrm flipH="1">
            <a:off x="7549680" y="6916164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 bwMode="auto">
          <a:xfrm flipH="1" flipV="1">
            <a:off x="7617164" y="5708387"/>
            <a:ext cx="2574608" cy="18608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 стрелкой 170"/>
          <p:cNvCxnSpPr/>
          <p:nvPr/>
        </p:nvCxnSpPr>
        <p:spPr bwMode="auto">
          <a:xfrm>
            <a:off x="7617164" y="5809180"/>
            <a:ext cx="2574608" cy="11977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 bwMode="auto">
          <a:xfrm flipV="1">
            <a:off x="7549680" y="7011906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 стрелкой 175"/>
          <p:cNvCxnSpPr/>
          <p:nvPr/>
        </p:nvCxnSpPr>
        <p:spPr bwMode="auto">
          <a:xfrm flipH="1">
            <a:off x="7508093" y="6596148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 стрелкой 178"/>
          <p:cNvCxnSpPr/>
          <p:nvPr/>
        </p:nvCxnSpPr>
        <p:spPr bwMode="auto">
          <a:xfrm flipV="1">
            <a:off x="7571811" y="7450817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 стрелкой 179"/>
          <p:cNvCxnSpPr/>
          <p:nvPr/>
        </p:nvCxnSpPr>
        <p:spPr bwMode="auto">
          <a:xfrm flipH="1">
            <a:off x="7522837" y="7363371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Прямоугольник 180"/>
          <p:cNvSpPr/>
          <p:nvPr/>
        </p:nvSpPr>
        <p:spPr>
          <a:xfrm>
            <a:off x="8324729" y="2822394"/>
            <a:ext cx="22796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Промежуточные отчеты</a:t>
            </a:r>
            <a:endParaRPr lang="ru-RU" sz="9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82" name="Прямая со стрелкой 181"/>
          <p:cNvCxnSpPr/>
          <p:nvPr/>
        </p:nvCxnSpPr>
        <p:spPr>
          <a:xfrm flipH="1">
            <a:off x="12686493" y="6528459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 flipH="1">
            <a:off x="12671117" y="7014140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 flipH="1">
            <a:off x="12679341" y="7476237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 flipH="1">
            <a:off x="13008577" y="6482077"/>
            <a:ext cx="28422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71 ЛИЦЕВОЙ СЧЕТ</a:t>
            </a:r>
            <a:endParaRPr lang="ru-RU" sz="15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74" name="Прямая со стрелкой 73"/>
          <p:cNvCxnSpPr/>
          <p:nvPr/>
        </p:nvCxnSpPr>
        <p:spPr>
          <a:xfrm flipH="1">
            <a:off x="12665398" y="5785127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04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Левая фигурная скобка 97"/>
          <p:cNvSpPr/>
          <p:nvPr/>
        </p:nvSpPr>
        <p:spPr>
          <a:xfrm>
            <a:off x="9907862" y="3185206"/>
            <a:ext cx="115017" cy="10360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9953927" y="4489025"/>
            <a:ext cx="3496176" cy="769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АКТ ОБ ИСПОЛНЕНИИ ОБЯЗАТЕЛЬСТВ 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ПО СОГЛАШЕНИЮ (ДОГОВОРУ)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9968527" y="2614614"/>
            <a:ext cx="3481576" cy="452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200" b="1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ОТЧЕТ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ДОСТИЖЕНИИ РЕЗУЛЬТАТА</a:t>
            </a:r>
          </a:p>
          <a:p>
            <a:pPr defTabSz="912762">
              <a:lnSpc>
                <a:spcPct val="90000"/>
              </a:lnSpc>
            </a:pPr>
            <a:endParaRPr lang="ru-RU" sz="1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9957461" y="2091141"/>
            <a:ext cx="3492642" cy="452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b="1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    ОТЧЕТ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РАСХОДАХ</a:t>
            </a:r>
          </a:p>
          <a:p>
            <a:pPr defTabSz="912762">
              <a:lnSpc>
                <a:spcPct val="90000"/>
              </a:lnSpc>
            </a:pPr>
            <a:endParaRPr lang="ru-RU" sz="1559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xmlns="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617" y="179724"/>
            <a:ext cx="2386605" cy="969773"/>
          </a:xfrm>
          <a:prstGeom prst="rect">
            <a:avLst/>
          </a:prstGeom>
        </p:spPr>
      </p:pic>
      <p:cxnSp>
        <p:nvCxnSpPr>
          <p:cNvPr id="77" name="Прямая соединительная линия 76"/>
          <p:cNvCxnSpPr/>
          <p:nvPr/>
        </p:nvCxnSpPr>
        <p:spPr bwMode="auto">
          <a:xfrm flipV="1">
            <a:off x="53203" y="1215051"/>
            <a:ext cx="15784244" cy="297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5267312" y="8577804"/>
            <a:ext cx="351101" cy="419949"/>
          </a:xfrm>
        </p:spPr>
        <p:txBody>
          <a:bodyPr/>
          <a:lstStyle/>
          <a:p>
            <a:fld id="{3823B5E6-9DFC-4C4D-B3A1-259888A63092}" type="slidenum">
              <a:rPr lang="ru-RU" sz="2000" smtClean="0">
                <a:solidFill>
                  <a:prstClr val="black">
                    <a:tint val="75000"/>
                  </a:prstClr>
                </a:solidFill>
                <a:latin typeface="Century" panose="02040604050505020304" pitchFamily="18" charset="0"/>
              </a:rPr>
              <a:pPr/>
              <a:t>3</a:t>
            </a:fld>
            <a:endParaRPr lang="ru-RU" sz="2000" dirty="0">
              <a:solidFill>
                <a:prstClr val="black">
                  <a:tint val="75000"/>
                </a:prstClr>
              </a:solidFill>
              <a:latin typeface="Century" panose="020406040505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303863" y="5417067"/>
            <a:ext cx="15202067" cy="74291"/>
          </a:xfrm>
          <a:prstGeom prst="line">
            <a:avLst/>
          </a:prstGeom>
          <a:ln w="952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flipH="1">
            <a:off x="2881226" y="1709576"/>
            <a:ext cx="1538938" cy="2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9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СОГЛАШЕНИЕ</a:t>
            </a:r>
            <a:endParaRPr lang="ru-RU" sz="1299" b="1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601159" y="1341199"/>
            <a:ext cx="1977060" cy="680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600" b="1" dirty="0" smtClean="0">
              <a:solidFill>
                <a:prstClr val="black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ОТЧЕТ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О РЕЗУЛЬТАТАХ</a:t>
            </a:r>
          </a:p>
          <a:p>
            <a:pPr defTabSz="912762">
              <a:lnSpc>
                <a:spcPct val="90000"/>
              </a:lnSpc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57458" y="1760705"/>
            <a:ext cx="2628208" cy="680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ГРБС (ПБС)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defTabSz="912762">
              <a:lnSpc>
                <a:spcPct val="90000"/>
              </a:lnSpc>
            </a:pPr>
            <a:endParaRPr lang="ru-RU" sz="1559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51743" y="3082452"/>
            <a:ext cx="2633923" cy="790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ПОЛУЧАТЕЛЬ СУБСИДИИ</a:t>
            </a:r>
            <a:b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(юр. лицо – производитель товаров, работ, услуг)</a:t>
            </a:r>
          </a:p>
          <a:p>
            <a:pPr defTabSz="912762">
              <a:lnSpc>
                <a:spcPct val="90000"/>
              </a:lnSpc>
            </a:pPr>
            <a:endParaRPr lang="ru-RU" sz="1559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5194801" y="5839546"/>
            <a:ext cx="2030837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= КОО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D75021F8-5120-32C8-8598-DA511693C9DC}"/>
              </a:ext>
            </a:extLst>
          </p:cNvPr>
          <p:cNvSpPr/>
          <p:nvPr/>
        </p:nvSpPr>
        <p:spPr bwMode="auto">
          <a:xfrm>
            <a:off x="150527" y="1317510"/>
            <a:ext cx="3018803" cy="3521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БП МИНФИНА РОССИИ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1226" y="149332"/>
            <a:ext cx="12785956" cy="1015663"/>
          </a:xfrm>
          <a:prstGeom prst="rect">
            <a:avLst/>
          </a:prstGeom>
          <a:noFill/>
          <a:ln w="952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defTabSz="2510814"/>
            <a:r>
              <a:rPr lang="ru-RU" sz="2000" spc="-109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ПОДХОДЫ ПО УЧЕТУ ДЕНЕЖНЫХ ОБЯЗАТЕЛЬСТВ, ТРЕБУЮЩИХ ПОДТВЕРЖДЕНИЯ, </a:t>
            </a:r>
            <a:br>
              <a:rPr lang="ru-RU" sz="2000" spc="-109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</a:br>
            <a:r>
              <a:rPr lang="ru-RU" sz="2000" spc="-109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В РАМКАХ СОГЛАШЕНИЙ О ПРЕДОСТАВЛЕНИИ СУБСИДИЙ ЮРИДИЧЕСКИМ </a:t>
            </a:r>
            <a:r>
              <a:rPr lang="ru-RU" sz="2000" spc="-109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ЛИЦАМ</a:t>
            </a:r>
          </a:p>
          <a:p>
            <a:pPr algn="r" defTabSz="2510814"/>
            <a:r>
              <a:rPr lang="ru-RU" sz="2000" b="1" spc="-109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Open Sans Condensed" panose="020B0604020202020204" charset="0"/>
                <a:cs typeface="Times New Roman" panose="02020603050405020304" pitchFamily="18" charset="0"/>
              </a:rPr>
              <a:t>(</a:t>
            </a:r>
            <a:r>
              <a:rPr lang="ru-RU" sz="2000" b="1" i="1" spc="-109" dirty="0" smtClean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Open Sans Condensed" panose="020B0604020202020204" charset="0"/>
                <a:cs typeface="Arial" panose="020B0604020202020204" pitchFamily="34" charset="0"/>
              </a:rPr>
              <a:t>перспективная схема</a:t>
            </a:r>
            <a:r>
              <a:rPr lang="ru-RU" sz="2000" b="1" i="1" spc="-109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Open Sans Condensed" panose="020B0604020202020204" charset="0"/>
                <a:cs typeface="Times New Roman" panose="02020603050405020304" pitchFamily="18" charset="0"/>
              </a:rPr>
              <a:t>)</a:t>
            </a:r>
            <a:endParaRPr lang="ru-RU" sz="2000" b="1" i="1" spc="-109" dirty="0">
              <a:solidFill>
                <a:schemeClr val="bg1">
                  <a:lumMod val="65000"/>
                </a:schemeClr>
              </a:solidFill>
              <a:latin typeface="Century" panose="02040604050505020304" pitchFamily="18" charset="0"/>
              <a:ea typeface="Open Sans Condensed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857" y="1897103"/>
            <a:ext cx="295982" cy="28267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76" y="2886331"/>
            <a:ext cx="295982" cy="28267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0001" y="2016446"/>
            <a:ext cx="1704250" cy="2147378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738" y="1288623"/>
            <a:ext cx="486202" cy="597907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90" name="TextBox 89"/>
          <p:cNvSpPr txBox="1"/>
          <p:nvPr/>
        </p:nvSpPr>
        <p:spPr>
          <a:xfrm flipH="1">
            <a:off x="4170726" y="1951641"/>
            <a:ext cx="1862197" cy="49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9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ТИПОВАЯ ФОРМА СОГЛАШЕНИЯ</a:t>
            </a:r>
            <a:endParaRPr lang="ru-RU" sz="1299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163" y="2320452"/>
            <a:ext cx="1271321" cy="1330770"/>
          </a:xfrm>
          <a:prstGeom prst="rect">
            <a:avLst/>
          </a:prstGeom>
          <a:ln w="9525">
            <a:noFill/>
          </a:ln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284" y="2061130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97" name="Прямоугольник 96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2709098" y="6211099"/>
            <a:ext cx="2351859" cy="11378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БЮДЖЕТНОЕ ОБЯЗАТЕЛЬСТВО ПО СОГЛАШЕНИЮ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642563" y="6031822"/>
            <a:ext cx="2207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03 ЛИЦЕВОЙ СЧЕТ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flipH="1">
            <a:off x="589360" y="7134427"/>
            <a:ext cx="2207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14 ЛИЦЕВОЙ СЧЕТ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102" name="Прямая со стрелкой 101"/>
          <p:cNvCxnSpPr/>
          <p:nvPr/>
        </p:nvCxnSpPr>
        <p:spPr>
          <a:xfrm>
            <a:off x="3424237" y="4027345"/>
            <a:ext cx="0" cy="2107983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5173098" y="6820273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5194801" y="7561321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5194045" y="8339835"/>
            <a:ext cx="2062110" cy="291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 ДО</a:t>
            </a: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091387" y="8263784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3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 flipV="1">
            <a:off x="5060957" y="6586047"/>
            <a:ext cx="7642521" cy="5476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 flipH="1">
            <a:off x="13003803" y="7075759"/>
            <a:ext cx="28422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71 ЛИЦЕВОЙ СЧЕТ</a:t>
            </a:r>
            <a:endParaRPr lang="ru-RU" sz="15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10477706" y="6864845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0477706" y="7616325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0480795" y="8401838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10445418" y="5839546"/>
            <a:ext cx="2103050" cy="363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ПЛАТЕЖНЫЕ ПОРУЧЕНИЕ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 flipH="1">
            <a:off x="8003849" y="5461049"/>
            <a:ext cx="1538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КОО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431718" y="5696776"/>
            <a:ext cx="476923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РСКП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АВ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(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подписание, перечисление) 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ea typeface="Batang" panose="02030600000101010101" pitchFamily="18" charset="-127"/>
            </a:endParaRP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13064404" y="5863219"/>
            <a:ext cx="114748" cy="308088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401937" y="6078352"/>
            <a:ext cx="22350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ПРИЗНАК АВАНСОВОГО ПЛАТЕЖА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577684" y="7049539"/>
            <a:ext cx="20609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ПРИЗНАК АВАНСОВОГО ПЛАТЕЖА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07327" y="7798252"/>
            <a:ext cx="20609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ПРИЗНАК АВАНСОВОГО ПЛАТЕЖА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519659" y="8593903"/>
            <a:ext cx="20609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ПРИЗНАК АВАНСОВОГО ПЛАТЕЖА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flipH="1">
            <a:off x="5745300" y="4651186"/>
            <a:ext cx="38558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ОТЧЕТ О ДОСТИЖЕНИИ РЕЗУЛЬТАТА</a:t>
            </a:r>
          </a:p>
          <a:p>
            <a:pPr algn="ct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(окончательный)</a:t>
            </a:r>
            <a:endParaRPr lang="ru-RU" sz="1600" i="1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9504786" y="4714912"/>
            <a:ext cx="455101" cy="202645"/>
          </a:xfrm>
          <a:prstGeom prst="mathEqua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9999027" y="3922301"/>
            <a:ext cx="242169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ОКОНЧАТЕЛЬНЫЙ ОТЧЕТ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384" y="7003176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354" y="6004739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937" y="7803637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087" y="8569087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80" name="Прямоугольник 79"/>
          <p:cNvSpPr/>
          <p:nvPr/>
        </p:nvSpPr>
        <p:spPr>
          <a:xfrm>
            <a:off x="10053635" y="3117563"/>
            <a:ext cx="231248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СРОК ПРИНЯТИЯ ОТЧЕТА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0052242" y="3453099"/>
            <a:ext cx="482411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ДОСТИЖЕНИЕ РЕЗУЛЬТАТОВ</a:t>
            </a:r>
            <a:b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</a:b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   В ПРЕДЕЛАХ СРОКОВ ДЕЙСТВИЯ СОГЛАШЕНИЯ</a:t>
            </a:r>
            <a:endParaRPr lang="ru-RU" sz="11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275" y="2484318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801" y="4156397"/>
            <a:ext cx="295982" cy="2792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</p:pic>
      <p:sp>
        <p:nvSpPr>
          <p:cNvPr id="99" name="Прямоугольник 98"/>
          <p:cNvSpPr/>
          <p:nvPr/>
        </p:nvSpPr>
        <p:spPr>
          <a:xfrm>
            <a:off x="13664186" y="4418968"/>
            <a:ext cx="2127319" cy="74097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 defTabSz="912762">
              <a:lnSpc>
                <a:spcPct val="90000"/>
              </a:lnSpc>
            </a:pPr>
            <a:endParaRPr lang="ru-RU" sz="1400" b="1" dirty="0" smtClean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  <a:ea typeface="Batang" panose="02030600000101010101" pitchFamily="18" charset="-127"/>
              </a:rPr>
              <a:t> СРОК ДОСТИЖЕНИЯ РЕЗУЛЬТАТА</a:t>
            </a:r>
          </a:p>
          <a:p>
            <a:pPr defTabSz="912762">
              <a:lnSpc>
                <a:spcPct val="90000"/>
              </a:lnSpc>
            </a:pP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Равно 107"/>
          <p:cNvSpPr/>
          <p:nvPr/>
        </p:nvSpPr>
        <p:spPr>
          <a:xfrm>
            <a:off x="13450103" y="4721418"/>
            <a:ext cx="455101" cy="202645"/>
          </a:xfrm>
          <a:prstGeom prst="mathEqua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  <p:cxnSp>
        <p:nvCxnSpPr>
          <p:cNvPr id="109" name="Прямая со стрелкой 108"/>
          <p:cNvCxnSpPr/>
          <p:nvPr/>
        </p:nvCxnSpPr>
        <p:spPr>
          <a:xfrm flipH="1" flipV="1">
            <a:off x="3981303" y="3973301"/>
            <a:ext cx="4946" cy="247955"/>
          </a:xfrm>
          <a:prstGeom prst="straightConnector1">
            <a:avLst/>
          </a:prstGeom>
          <a:ln w="3175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Прямоугольник 110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3461358" y="4249893"/>
            <a:ext cx="1492605" cy="7070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ДО (ФАКТ)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13207812" y="6877127"/>
            <a:ext cx="2583693" cy="14157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400" i="1" dirty="0" smtClean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endParaRPr lang="ru-RU" sz="14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РАЗДЕЛ </a:t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НА ЛИЦЕВОМ СЧЕТЕ </a:t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 СОГЛАШЕНИЮ</a:t>
            </a:r>
          </a:p>
          <a:p>
            <a:pPr algn="ctr"/>
            <a:endParaRPr lang="ru-RU" sz="16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D75021F8-5120-32C8-8598-DA511693C9DC}"/>
              </a:ext>
            </a:extLst>
          </p:cNvPr>
          <p:cNvSpPr/>
          <p:nvPr/>
        </p:nvSpPr>
        <p:spPr bwMode="auto">
          <a:xfrm>
            <a:off x="118973" y="5585245"/>
            <a:ext cx="3050358" cy="424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3040" tIns="13040" rIns="13040" bIns="13040" numCol="1" spcCol="594" anchor="ctr" anchorCtr="0">
            <a:no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ЭБ КАЗНАЧЕЙСТВА РОССИИ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7468900" y="7414313"/>
            <a:ext cx="2653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 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АВ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7509136" y="6693211"/>
            <a:ext cx="2653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 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АВ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7517874" y="8175271"/>
            <a:ext cx="2653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РСКП 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АВ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38" name="Прямая со стрелкой 137"/>
          <p:cNvCxnSpPr/>
          <p:nvPr/>
        </p:nvCxnSpPr>
        <p:spPr>
          <a:xfrm flipH="1">
            <a:off x="3986249" y="5028272"/>
            <a:ext cx="602" cy="1129866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Прямоугольник 138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562876" y="3076683"/>
            <a:ext cx="1492605" cy="346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rPr>
              <a:t>ДО (ФАКТ)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40" name="Прямая соединительная линия 139"/>
          <p:cNvCxnSpPr/>
          <p:nvPr/>
        </p:nvCxnSpPr>
        <p:spPr>
          <a:xfrm>
            <a:off x="5893926" y="2971922"/>
            <a:ext cx="891941" cy="518817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flipV="1">
            <a:off x="5797108" y="2987890"/>
            <a:ext cx="1016060" cy="482056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6608138" y="2919734"/>
            <a:ext cx="3124199" cy="1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Прямоугольник 147"/>
          <p:cNvSpPr/>
          <p:nvPr/>
        </p:nvSpPr>
        <p:spPr>
          <a:xfrm>
            <a:off x="6889966" y="2565833"/>
            <a:ext cx="26750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rPr>
              <a:t>ПРОМЕЖУТОЧНЫЕ ОТЧЕТЫ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cxnSp>
        <p:nvCxnSpPr>
          <p:cNvPr id="150" name="Прямая со стрелкой 149"/>
          <p:cNvCxnSpPr/>
          <p:nvPr/>
        </p:nvCxnSpPr>
        <p:spPr bwMode="auto">
          <a:xfrm flipV="1">
            <a:off x="7500928" y="6112199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 bwMode="auto">
          <a:xfrm flipH="1">
            <a:off x="7451954" y="6024753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 стрелкой 151"/>
          <p:cNvCxnSpPr/>
          <p:nvPr/>
        </p:nvCxnSpPr>
        <p:spPr bwMode="auto">
          <a:xfrm flipV="1">
            <a:off x="7503536" y="7051103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 bwMode="auto">
          <a:xfrm flipH="1">
            <a:off x="7454562" y="6963657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 стрелкой 153"/>
          <p:cNvCxnSpPr/>
          <p:nvPr/>
        </p:nvCxnSpPr>
        <p:spPr bwMode="auto">
          <a:xfrm flipV="1">
            <a:off x="7517874" y="7793000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 bwMode="auto">
          <a:xfrm flipH="1">
            <a:off x="7468900" y="7705554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/>
          <p:nvPr/>
        </p:nvCxnSpPr>
        <p:spPr bwMode="auto">
          <a:xfrm flipV="1">
            <a:off x="7526052" y="8541877"/>
            <a:ext cx="2600145" cy="7550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 стрелкой 156"/>
          <p:cNvCxnSpPr/>
          <p:nvPr/>
        </p:nvCxnSpPr>
        <p:spPr bwMode="auto">
          <a:xfrm flipH="1">
            <a:off x="7477078" y="8454431"/>
            <a:ext cx="2575164" cy="2814"/>
          </a:xfrm>
          <a:prstGeom prst="straightConnector1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Прямоугольник 157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093724" y="7491428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2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0" name="Прямоугольник 159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5093724" y="6666469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1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1" name="Прямоугольник 160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325001" y="6740246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1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2" name="Прямоугольник 161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324709" y="7519647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2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4" name="Прямоугольник 163">
            <a:extLst>
              <a:ext uri="{FF2B5EF4-FFF2-40B4-BE49-F238E27FC236}">
                <a16:creationId xmlns="" xmlns:a16="http://schemas.microsoft.com/office/drawing/2014/main" id="{D75021F8-5120-32C8-8598-DA511693C9DC}"/>
              </a:ext>
            </a:extLst>
          </p:cNvPr>
          <p:cNvSpPr/>
          <p:nvPr/>
        </p:nvSpPr>
        <p:spPr bwMode="auto">
          <a:xfrm>
            <a:off x="10322275" y="8266261"/>
            <a:ext cx="413933" cy="27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№ 3</a:t>
            </a:r>
            <a:endParaRPr lang="ru-RU" sz="9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5" name="Овал 164"/>
          <p:cNvSpPr/>
          <p:nvPr/>
        </p:nvSpPr>
        <p:spPr>
          <a:xfrm>
            <a:off x="4617667" y="5773722"/>
            <a:ext cx="488544" cy="31837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I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66" name="Овал 165"/>
          <p:cNvSpPr/>
          <p:nvPr/>
        </p:nvSpPr>
        <p:spPr>
          <a:xfrm>
            <a:off x="4591089" y="7474750"/>
            <a:ext cx="488544" cy="31837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II</a:t>
            </a:r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167" name="Прямая со стрелкой 166"/>
          <p:cNvCxnSpPr/>
          <p:nvPr/>
        </p:nvCxnSpPr>
        <p:spPr>
          <a:xfrm flipH="1">
            <a:off x="12614376" y="6049661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/>
          <p:nvPr/>
        </p:nvCxnSpPr>
        <p:spPr>
          <a:xfrm flipH="1">
            <a:off x="12660226" y="8568259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/>
          <p:nvPr/>
        </p:nvCxnSpPr>
        <p:spPr>
          <a:xfrm flipH="1">
            <a:off x="12638308" y="7782886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 flipH="1">
            <a:off x="12614376" y="7088416"/>
            <a:ext cx="391678" cy="0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flipH="1">
            <a:off x="4991083" y="4505572"/>
            <a:ext cx="4974287" cy="6645"/>
          </a:xfrm>
          <a:prstGeom prst="straightConnector1">
            <a:avLst/>
          </a:prstGeom>
          <a:ln w="3175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57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2901718" y="276198"/>
            <a:ext cx="12910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</a:rPr>
              <a:t>КОНТРОЛЬНЫЕ ТОЧКИ, УСТАНОВЛЕННЫЕ НПА 1 ИЮНЯ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</a:endParaRPr>
          </a:p>
        </p:txBody>
      </p:sp>
      <p:grpSp>
        <p:nvGrpSpPr>
          <p:cNvPr id="30" name="Группа 29">
            <a:extLst>
              <a:ext uri="{FF2B5EF4-FFF2-40B4-BE49-F238E27FC236}">
                <a16:creationId xmlns="" xmlns:a16="http://schemas.microsoft.com/office/drawing/2014/main" id="{4D0D0EAE-CB07-86A4-4794-38DC42B81C38}"/>
              </a:ext>
            </a:extLst>
          </p:cNvPr>
          <p:cNvGrpSpPr/>
          <p:nvPr/>
        </p:nvGrpSpPr>
        <p:grpSpPr>
          <a:xfrm>
            <a:off x="147637" y="94456"/>
            <a:ext cx="2587768" cy="851153"/>
            <a:chOff x="-1053699" y="2411896"/>
            <a:chExt cx="2290778" cy="942387"/>
          </a:xfrm>
        </p:grpSpPr>
        <p:pic>
          <p:nvPicPr>
            <p:cNvPr id="31" name="Рисунок 30">
              <a:extLst>
                <a:ext uri="{FF2B5EF4-FFF2-40B4-BE49-F238E27FC236}">
                  <a16:creationId xmlns="" xmlns:a16="http://schemas.microsoft.com/office/drawing/2014/main" id="{75138193-A74B-C847-18AC-AE613BDF2E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1497" t="20741" r="29027" b="35258"/>
            <a:stretch/>
          </p:blipFill>
          <p:spPr>
            <a:xfrm>
              <a:off x="-1053699" y="2411896"/>
              <a:ext cx="1122273" cy="9423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Рисунок 31">
              <a:extLst>
                <a:ext uri="{FF2B5EF4-FFF2-40B4-BE49-F238E27FC236}">
                  <a16:creationId xmlns="" xmlns:a16="http://schemas.microsoft.com/office/drawing/2014/main" id="{A4A69803-2185-8200-C651-46E0D8A598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3959" t="63598" r="29027" b="15309"/>
            <a:stretch/>
          </p:blipFill>
          <p:spPr>
            <a:xfrm>
              <a:off x="-172201" y="2687238"/>
              <a:ext cx="1409280" cy="451762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92" name="Прямая соединительная линия 91"/>
          <p:cNvCxnSpPr/>
          <p:nvPr/>
        </p:nvCxnSpPr>
        <p:spPr>
          <a:xfrm>
            <a:off x="-21133" y="949603"/>
            <a:ext cx="158400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5243502" y="8623350"/>
            <a:ext cx="578161" cy="429055"/>
          </a:xfrm>
        </p:spPr>
        <p:txBody>
          <a:bodyPr/>
          <a:lstStyle/>
          <a:p>
            <a:r>
              <a:rPr lang="ru-RU" sz="2000" dirty="0" smtClean="0">
                <a:solidFill>
                  <a:prstClr val="black">
                    <a:tint val="75000"/>
                  </a:prstClr>
                </a:solidFill>
                <a:latin typeface="Century" panose="02040604050505020304" pitchFamily="18" charset="0"/>
              </a:rPr>
              <a:t>4</a:t>
            </a:r>
            <a:endParaRPr lang="ru-RU" sz="2000" dirty="0">
              <a:solidFill>
                <a:prstClr val="black">
                  <a:tint val="75000"/>
                </a:prstClr>
              </a:solidFill>
              <a:latin typeface="Century" panose="02040604050505020304" pitchFamily="18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-158594" y="953435"/>
            <a:ext cx="15840075" cy="17337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55716" y="7728196"/>
            <a:ext cx="8856649" cy="13924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 defTabSz="914400">
              <a:lnSpc>
                <a:spcPct val="107000"/>
              </a:lnSpc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 ГОСУДАРСТВЕННЫХ КОНТРАКТОВ 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СОГЛАШЕНИЙ С ЮРИДИЧЕСКИМИ ЛИЦАМИ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ИМЕНИ СУБЪЕКТА РФ НА ЗАКУПКУ ТОВАРОВ, РАБОТ И УСЛУГ </a:t>
            </a:r>
          </a:p>
          <a:p>
            <a:pPr algn="ctr" defTabSz="914400">
              <a:lnSpc>
                <a:spcPct val="107000"/>
              </a:lnSpc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 ИСКЛЮЧЕНИЕМ КАПИТАЛЬНЫХ ВЛОЖЕНИЙ)</a:t>
            </a:r>
          </a:p>
          <a:p>
            <a:pPr algn="ctr" defTabSz="914400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(ПУНКТ 26 (5) ПОСТАНОВЛЕНИЯ ПРАВИТЕЛЬСТВА РФ № 1496)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96044" y="1559435"/>
            <a:ext cx="8665186" cy="58477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ЗАВЕРШЕНИЕ РАСЧЕТОВ ПО ГК ЗА СЧЕТ ДОПОЛНИТЕЛЬНЫХ ЛБО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  <a:p>
            <a:pPr algn="ctr" defTabSz="914400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(ПУНКТ 6 ПОСТАНОВЛЕНИЯ ПРАВИТЕЛЬСТВА РФ № 1496)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-21133" y="4964304"/>
            <a:ext cx="9133499" cy="88274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lnSpc>
                <a:spcPct val="107000"/>
              </a:lnSpc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 ГОСКОНТРАКТОВ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ЦЕЛЯХ СОЗДАНИЯ ПСД, СТРОИТЕЛЬСТВА, РЕКОНСТРУКЦИИ ОБЪЕКТОВ КАПИТАЛЬНЫХ ВЛОЖЕНИЙ</a:t>
            </a:r>
          </a:p>
          <a:p>
            <a:pPr lvl="0" algn="ctr" defTabSz="914400">
              <a:lnSpc>
                <a:spcPct val="107000"/>
              </a:lnSpc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(ПУНКТ 16 ПОСТАНОВЛЕНИЯ ПРАВИТЕЛЬСТВА РФ № 1496)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84784" y="3693086"/>
            <a:ext cx="8607044" cy="830997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ИСПОЛНЕНИЕ БО ЗА СЧЕТ ЛБО, ВЫДЕЛЕННЫХ ИЗ РЕЗЕРВНОГО ФОНДА ПРАВИТЕЛЬСТВА РФ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В РАМКАХ ПП. 15(1) -15(2) ПОСТАНОВЛЕНИЯ № 1496</a:t>
            </a:r>
          </a:p>
          <a:p>
            <a:pPr algn="ctr" defTabSz="914400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(ПУНКТ 15(2) ПОСТАНОВЛЕНИЯ ПРАВИТЕЛЬСТВА РФ № 1496)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760" y="2619693"/>
            <a:ext cx="9223755" cy="58477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ЗАВЕРШЕНИЕ КОНТРАКТАЦИИ ЗА СЧЕТ ЛБО ТЕКУЩЕГО ФИНАНСОВОГО ГОДА </a:t>
            </a:r>
          </a:p>
          <a:p>
            <a:pPr algn="ctr" defTabSz="914400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(ПУНКТ 10 ПОСТАНОВЛЕНИЯ ПРАВИТЕЛЬСТВА РФ № 1496)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244141" y="6581070"/>
            <a:ext cx="3669598" cy="553357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Перераспределение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 в резервный фонд Правительства РФ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2187237" y="1521195"/>
            <a:ext cx="3472338" cy="619208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Отзыв ЛБО для перераспределения в резервный фонд Правительства РФ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2263436" y="5033502"/>
            <a:ext cx="3443761" cy="84972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Перераспределение БА на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другие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объекты капитальных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вложений или в резервный фонд Правительства РФ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6044" y="6315282"/>
            <a:ext cx="8607044" cy="86972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 ДОГОВОРОВ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ПОСТАВКЕ ТОВАРОВ, ВЫПОЛНЕНИИ РАБОТ, ОКАЗАНИИ УСЛУГ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СЧЕТ СУБСИДИЙ НА ИНЫЕ ЦЕЛИ</a:t>
            </a:r>
          </a:p>
          <a:p>
            <a:pPr algn="ctr" defTabSz="914400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</a:rPr>
              <a:t>(ПУНКТ 26 (9) ПОСТАНОВЛЕНИЯ ПРАВИТЕЛЬСТВА РФ № 1496)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2221911" y="7868323"/>
            <a:ext cx="3352800" cy="619208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П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ерераспределение ЛБО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резервный фонд Правительства РФ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749875" y="1016246"/>
            <a:ext cx="2471403" cy="523220"/>
          </a:xfrm>
          <a:prstGeom prst="rect">
            <a:avLst/>
          </a:prstGeom>
          <a:ln w="31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1 </a:t>
            </a:r>
            <a:r>
              <a:rPr lang="ru-RU" sz="2800" i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июня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1845" y="6669390"/>
            <a:ext cx="345419" cy="376718"/>
          </a:xfrm>
          <a:prstGeom prst="rect">
            <a:avLst/>
          </a:prstGeom>
          <a:solidFill>
            <a:srgbClr val="009900"/>
          </a:solidFill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702" y="8005846"/>
            <a:ext cx="345419" cy="376718"/>
          </a:xfrm>
          <a:prstGeom prst="rect">
            <a:avLst/>
          </a:prstGeom>
          <a:solidFill>
            <a:srgbClr val="009900"/>
          </a:solidFill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493" y="5178525"/>
            <a:ext cx="345419" cy="376718"/>
          </a:xfrm>
          <a:prstGeom prst="rect">
            <a:avLst/>
          </a:prstGeom>
          <a:solidFill>
            <a:srgbClr val="009900"/>
          </a:solidFill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493" y="3911141"/>
            <a:ext cx="345419" cy="376718"/>
          </a:xfrm>
          <a:prstGeom prst="rect">
            <a:avLst/>
          </a:prstGeom>
          <a:solidFill>
            <a:srgbClr val="009900"/>
          </a:solidFill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493" y="2771132"/>
            <a:ext cx="345419" cy="376718"/>
          </a:xfrm>
          <a:prstGeom prst="rect">
            <a:avLst/>
          </a:prstGeom>
          <a:solidFill>
            <a:srgbClr val="009900"/>
          </a:solidFill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493" y="1702299"/>
            <a:ext cx="345419" cy="337305"/>
          </a:xfrm>
          <a:prstGeom prst="rect">
            <a:avLst/>
          </a:prstGeom>
          <a:solidFill>
            <a:srgbClr val="009900"/>
          </a:solidFill>
        </p:spPr>
      </p:pic>
      <p:sp>
        <p:nvSpPr>
          <p:cNvPr id="37" name="Прямоугольник 36"/>
          <p:cNvSpPr/>
          <p:nvPr/>
        </p:nvSpPr>
        <p:spPr>
          <a:xfrm>
            <a:off x="12264390" y="2602477"/>
            <a:ext cx="3417091" cy="619208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Отзыв ЛБО для перераспределения в резервный фонд Правительства РФ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2263437" y="3786535"/>
            <a:ext cx="3396137" cy="619208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Отзыв ЛБО для перераспределения в резервный фонд Правительства РФ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321290" y="1676602"/>
            <a:ext cx="1865947" cy="403657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ТОФК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339232" y="2720393"/>
            <a:ext cx="1830062" cy="38869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ТОФК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339232" y="3888340"/>
            <a:ext cx="1830062" cy="38869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ТОФК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339232" y="5105242"/>
            <a:ext cx="1830062" cy="38869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ГРБС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0352412" y="6608418"/>
            <a:ext cx="1830062" cy="38869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ГРБС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0339232" y="7983579"/>
            <a:ext cx="1830062" cy="38869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Century" panose="02040604050505020304" pitchFamily="18" charset="0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entury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ГРБС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40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4D0D0EAE-CB07-86A4-4794-38DC42B81C38}"/>
              </a:ext>
            </a:extLst>
          </p:cNvPr>
          <p:cNvGrpSpPr/>
          <p:nvPr/>
        </p:nvGrpSpPr>
        <p:grpSpPr>
          <a:xfrm>
            <a:off x="147637" y="94456"/>
            <a:ext cx="2587768" cy="851153"/>
            <a:chOff x="-1053699" y="2411896"/>
            <a:chExt cx="2290778" cy="942387"/>
          </a:xfrm>
        </p:grpSpPr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xmlns="" id="{75138193-A74B-C847-18AC-AE613BDF2E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1497" t="20741" r="29027" b="35258"/>
            <a:stretch/>
          </p:blipFill>
          <p:spPr>
            <a:xfrm>
              <a:off x="-1053699" y="2411896"/>
              <a:ext cx="1122273" cy="9423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A4A69803-2185-8200-C651-46E0D8A598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3959" t="63598" r="29027" b="15309"/>
            <a:stretch/>
          </p:blipFill>
          <p:spPr>
            <a:xfrm>
              <a:off x="-172201" y="2687238"/>
              <a:ext cx="1409280" cy="451762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92" name="Прямая соединительная линия 91"/>
          <p:cNvCxnSpPr/>
          <p:nvPr/>
        </p:nvCxnSpPr>
        <p:spPr>
          <a:xfrm>
            <a:off x="-21133" y="949603"/>
            <a:ext cx="158400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5243502" y="8623350"/>
            <a:ext cx="578161" cy="429055"/>
          </a:xfrm>
        </p:spPr>
        <p:txBody>
          <a:bodyPr/>
          <a:lstStyle/>
          <a:p>
            <a:r>
              <a:rPr lang="ru-RU" sz="2000" dirty="0" smtClean="0">
                <a:solidFill>
                  <a:prstClr val="black">
                    <a:tint val="75000"/>
                  </a:prstClr>
                </a:solidFill>
                <a:latin typeface="Century" panose="02040604050505020304" pitchFamily="18" charset="0"/>
              </a:rPr>
              <a:t>5</a:t>
            </a:r>
            <a:endParaRPr lang="ru-RU" sz="2000" dirty="0">
              <a:solidFill>
                <a:prstClr val="black">
                  <a:tint val="75000"/>
                </a:prstClr>
              </a:solidFill>
              <a:latin typeface="Century" panose="020406040505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710237" y="135615"/>
            <a:ext cx="99518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</a:rPr>
              <a:t>ДАШБОРД «СУБСИДИИ ИЗ ФЕДЕРАЛЬНОГО БЮДЖЕТА»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</a:endParaRPr>
          </a:p>
          <a:p>
            <a:pPr algn="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+mj-ea"/>
                <a:cs typeface="Segoe UI Light" panose="020B0502040204020203" pitchFamily="34" charset="0"/>
              </a:rPr>
              <a:t>(PIAO_210_001_report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+mj-ea"/>
                <a:cs typeface="Segoe UI Light" panose="020B0502040204020203" pitchFamily="34" charset="0"/>
              </a:rPr>
              <a:t>)</a:t>
            </a:r>
            <a:endParaRPr lang="ru-RU" sz="1600" dirty="0">
              <a:latin typeface="Century" panose="02040604050505020304" pitchFamily="18" charset="0"/>
              <a:ea typeface="+mj-ea"/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6" y="1059234"/>
            <a:ext cx="15552000" cy="7493422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781522" y="3743447"/>
            <a:ext cx="14758515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781522" y="4196617"/>
            <a:ext cx="14758515" cy="842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81522" y="6242107"/>
            <a:ext cx="14758515" cy="2445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81522" y="6681087"/>
            <a:ext cx="14758515" cy="338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757003" y="7190410"/>
            <a:ext cx="14783034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47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26" y="1006944"/>
            <a:ext cx="15576023" cy="7488000"/>
          </a:xfrm>
          <a:prstGeom prst="rect">
            <a:avLst/>
          </a:prstGeom>
        </p:spPr>
      </p:pic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4D0D0EAE-CB07-86A4-4794-38DC42B81C38}"/>
              </a:ext>
            </a:extLst>
          </p:cNvPr>
          <p:cNvGrpSpPr/>
          <p:nvPr/>
        </p:nvGrpSpPr>
        <p:grpSpPr>
          <a:xfrm>
            <a:off x="147637" y="94456"/>
            <a:ext cx="2587768" cy="851153"/>
            <a:chOff x="-1053699" y="2411896"/>
            <a:chExt cx="2290778" cy="942387"/>
          </a:xfrm>
        </p:grpSpPr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xmlns="" id="{75138193-A74B-C847-18AC-AE613BDF2E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1497" t="20741" r="29027" b="35258"/>
            <a:stretch/>
          </p:blipFill>
          <p:spPr>
            <a:xfrm>
              <a:off x="-1053699" y="2411896"/>
              <a:ext cx="1122273" cy="9423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A4A69803-2185-8200-C651-46E0D8A598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959" t="63598" r="29027" b="15309"/>
            <a:stretch/>
          </p:blipFill>
          <p:spPr>
            <a:xfrm>
              <a:off x="-172201" y="2687238"/>
              <a:ext cx="1409280" cy="451762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92" name="Прямая соединительная линия 91"/>
          <p:cNvCxnSpPr/>
          <p:nvPr/>
        </p:nvCxnSpPr>
        <p:spPr>
          <a:xfrm>
            <a:off x="-21133" y="949603"/>
            <a:ext cx="158400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5243502" y="8623350"/>
            <a:ext cx="578161" cy="429055"/>
          </a:xfrm>
        </p:spPr>
        <p:txBody>
          <a:bodyPr/>
          <a:lstStyle/>
          <a:p>
            <a:r>
              <a:rPr lang="ru-RU" sz="2000" dirty="0">
                <a:solidFill>
                  <a:prstClr val="black">
                    <a:tint val="75000"/>
                  </a:prstClr>
                </a:solidFill>
                <a:latin typeface="Century" panose="02040604050505020304" pitchFamily="18" charset="0"/>
              </a:rPr>
              <a:t>6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710237" y="135615"/>
            <a:ext cx="99518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</a:rPr>
              <a:t>ДАШБОРД «СУБСИДИИ ИЗ ФЕДЕРАЛЬНОГО БЮДЖЕТА»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</a:endParaRPr>
          </a:p>
          <a:p>
            <a:pPr algn="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+mj-ea"/>
                <a:cs typeface="Segoe UI Light" panose="020B0502040204020203" pitchFamily="34" charset="0"/>
              </a:rPr>
              <a:t>(PIAO_210_001_report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Century" panose="02040604050505020304" pitchFamily="18" charset="0"/>
                <a:ea typeface="+mj-ea"/>
                <a:cs typeface="Segoe UI Light" panose="020B0502040204020203" pitchFamily="34" charset="0"/>
              </a:rPr>
              <a:t>)</a:t>
            </a:r>
            <a:endParaRPr lang="ru-RU" sz="1600" dirty="0">
              <a:latin typeface="Century" panose="02040604050505020304" pitchFamily="18" charset="0"/>
              <a:ea typeface="+mj-ea"/>
              <a:cs typeface="Segoe UI Light" panose="020B0502040204020203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91914" y="4742656"/>
            <a:ext cx="14783034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91915" y="5276056"/>
            <a:ext cx="14783034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2207" y="7485856"/>
            <a:ext cx="14783034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0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819784" y="7609517"/>
            <a:ext cx="12206399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sz="3819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815638" y="1666898"/>
            <a:ext cx="3191672" cy="58407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defRPr/>
            </a:pPr>
            <a:endParaRPr sz="3819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2512" y="3859262"/>
            <a:ext cx="8031600" cy="745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244" b="1" dirty="0">
                <a:solidFill>
                  <a:srgbClr val="1143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244" dirty="0">
              <a:solidFill>
                <a:srgbClr val="1143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2"/>
          <p:cNvSpPr/>
          <p:nvPr/>
        </p:nvSpPr>
        <p:spPr>
          <a:xfrm flipV="1">
            <a:off x="1802691" y="1679800"/>
            <a:ext cx="12234694" cy="375941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sz="3819">
              <a:solidFill>
                <a:prstClr val="black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0B91051-E4FA-456E-84EC-DAC335EA26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63"/>
          <a:stretch/>
        </p:blipFill>
        <p:spPr>
          <a:xfrm>
            <a:off x="2099128" y="1239485"/>
            <a:ext cx="812309" cy="763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4C47F5C-B578-4572-932C-DB05B2F75449}"/>
              </a:ext>
            </a:extLst>
          </p:cNvPr>
          <p:cNvSpPr txBox="1"/>
          <p:nvPr/>
        </p:nvSpPr>
        <p:spPr>
          <a:xfrm>
            <a:off x="2861794" y="1327446"/>
            <a:ext cx="4038186" cy="33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6" dirty="0">
                <a:solidFill>
                  <a:srgbClr val="1F497D"/>
                </a:solidFill>
                <a:latin typeface="Cambria" panose="02040503050406030204" pitchFamily="18" charset="0"/>
              </a:rPr>
              <a:t>Федеральное казначейство</a:t>
            </a:r>
          </a:p>
        </p:txBody>
      </p:sp>
    </p:spTree>
    <p:extLst>
      <p:ext uri="{BB962C8B-B14F-4D97-AF65-F5344CB8AC3E}">
        <p14:creationId xmlns:p14="http://schemas.microsoft.com/office/powerpoint/2010/main" val="156805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Презентация_СКП_11-09-19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53698</TotalTime>
  <Words>537</Words>
  <Application>Microsoft Office PowerPoint</Application>
  <PresentationFormat>Произвольный</PresentationFormat>
  <Paragraphs>153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25" baseType="lpstr">
      <vt:lpstr>Arial</vt:lpstr>
      <vt:lpstr>Batang</vt:lpstr>
      <vt:lpstr>Calibri</vt:lpstr>
      <vt:lpstr>Calibri Light</vt:lpstr>
      <vt:lpstr>Cambria</vt:lpstr>
      <vt:lpstr>Century</vt:lpstr>
      <vt:lpstr>Helvetica Neue</vt:lpstr>
      <vt:lpstr>Helvetica Neue Medium</vt:lpstr>
      <vt:lpstr>Open Sans Condensed</vt:lpstr>
      <vt:lpstr>PT Serif</vt:lpstr>
      <vt:lpstr>Segoe UI Black</vt:lpstr>
      <vt:lpstr>Segoe UI Historic</vt:lpstr>
      <vt:lpstr>Segoe UI Light</vt:lpstr>
      <vt:lpstr>Times New Roman</vt:lpstr>
      <vt:lpstr>Trebuchet MS</vt:lpstr>
      <vt:lpstr>Wingdings</vt:lpstr>
      <vt:lpstr>Тема Office</vt:lpstr>
      <vt:lpstr>3_Презентация_СКП_11-09-19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Жмыхова Евгения Васильевна</cp:lastModifiedBy>
  <cp:revision>1302</cp:revision>
  <cp:lastPrinted>2026-05-25T11:57:48Z</cp:lastPrinted>
  <dcterms:created xsi:type="dcterms:W3CDTF">2019-07-31T16:47:50Z</dcterms:created>
  <dcterms:modified xsi:type="dcterms:W3CDTF">2026-06-04T11:26:34Z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